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8"/>
  </p:handoutMasterIdLst>
  <p:sldIdLst>
    <p:sldId id="256" r:id="rId2"/>
    <p:sldId id="257" r:id="rId3"/>
    <p:sldId id="272" r:id="rId4"/>
    <p:sldId id="275" r:id="rId5"/>
    <p:sldId id="281" r:id="rId6"/>
    <p:sldId id="279" r:id="rId7"/>
    <p:sldId id="282" r:id="rId8"/>
    <p:sldId id="287" r:id="rId9"/>
    <p:sldId id="277" r:id="rId10"/>
    <p:sldId id="280" r:id="rId11"/>
    <p:sldId id="286" r:id="rId12"/>
    <p:sldId id="283" r:id="rId13"/>
    <p:sldId id="284" r:id="rId14"/>
    <p:sldId id="285" r:id="rId15"/>
    <p:sldId id="258" r:id="rId16"/>
    <p:sldId id="288" r:id="rId1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60" autoAdjust="0"/>
  </p:normalViewPr>
  <p:slideViewPr>
    <p:cSldViewPr>
      <p:cViewPr>
        <p:scale>
          <a:sx n="94" d="100"/>
          <a:sy n="94" d="100"/>
        </p:scale>
        <p:origin x="-68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simple5" qsCatId="simple" csTypeId="urn:microsoft.com/office/officeart/2005/8/colors/accent0_2" csCatId="mainScheme" phldr="1"/>
      <dgm:spPr/>
      <dgm:t>
        <a:bodyPr/>
        <a:lstStyle/>
        <a:p>
          <a:endParaRPr lang="en-US"/>
        </a:p>
      </dgm:t>
    </dgm:pt>
    <dgm:pt modelId="{C95CA2F0-D84A-8849-BE84-E8858F236180}">
      <dgm:prSet phldrT="[Text]" custT="1"/>
      <dgm:spPr/>
      <dgm:t>
        <a:bodyPr/>
        <a:lstStyle/>
        <a:p>
          <a:r>
            <a:rPr lang="en-US" sz="2000" b="1" i="0" smtClean="0">
              <a:latin typeface="Times New Roman" charset="0"/>
              <a:ea typeface="Times New Roman" charset="0"/>
              <a:cs typeface="Times New Roman" charset="0"/>
            </a:rPr>
            <a:t>Forecasting Model Building</a:t>
          </a:r>
          <a:endParaRPr lang="en-US" sz="2000" b="1" i="0" dirty="0">
            <a:latin typeface="Times New Roman" charset="0"/>
            <a:ea typeface="Times New Roman" charset="0"/>
            <a:cs typeface="Times New Roman" charset="0"/>
          </a:endParaRPr>
        </a:p>
      </dgm:t>
    </dgm:pt>
    <dgm:pt modelId="{01696AF9-D0A3-D249-921E-E3FB57A9DAB4}" type="parTrans" cxnId="{A34CD88F-5994-AB43-8B48-E526EC4A1BC1}">
      <dgm:prSet/>
      <dgm:spPr/>
      <dgm:t>
        <a:bodyPr/>
        <a:lstStyle/>
        <a:p>
          <a:endParaRPr lang="en-US"/>
        </a:p>
      </dgm:t>
    </dgm:pt>
    <dgm:pt modelId="{69A17BC4-C157-724F-B984-8B4219A88B69}" type="sibTrans" cxnId="{A34CD88F-5994-AB43-8B48-E526EC4A1BC1}">
      <dgm:prSet/>
      <dgm:spPr/>
      <dgm:t>
        <a:bodyPr/>
        <a:lstStyle/>
        <a:p>
          <a:endParaRPr lang="en-US"/>
        </a:p>
      </dgm:t>
    </dgm:pt>
    <dgm:pt modelId="{7EDC375A-7D5F-5C49-82FD-DDBF09DA15BF}">
      <dgm:prSet phldrT="[Text]" custT="1"/>
      <dgm:spPr/>
      <dgm:t>
        <a:bodyPr/>
        <a:lstStyle/>
        <a:p>
          <a:r>
            <a:rPr lang="en-US" sz="2000" b="1" i="0" smtClean="0">
              <a:latin typeface="Times New Roman" charset="0"/>
              <a:ea typeface="Times New Roman" charset="0"/>
              <a:cs typeface="Times New Roman" charset="0"/>
            </a:rPr>
            <a:t>Model Results and Evaluation</a:t>
          </a:r>
          <a:endParaRPr lang="en-US" sz="2000" b="1" i="0" dirty="0">
            <a:latin typeface="Times New Roman" charset="0"/>
            <a:ea typeface="Times New Roman" charset="0"/>
            <a:cs typeface="Times New Roman" charset="0"/>
          </a:endParaRPr>
        </a:p>
      </dgm:t>
    </dgm:pt>
    <dgm:pt modelId="{B63E5FCE-BE77-604B-BC62-B55EF7D54397}" type="parTrans" cxnId="{72041A66-CF15-F84C-AC4A-B8A347EE1539}">
      <dgm:prSet/>
      <dgm:spPr/>
      <dgm:t>
        <a:bodyPr/>
        <a:lstStyle/>
        <a:p>
          <a:endParaRPr lang="en-US"/>
        </a:p>
      </dgm:t>
    </dgm:pt>
    <dgm:pt modelId="{E76694D3-B266-DB43-B824-9B7FFAE46718}" type="sibTrans" cxnId="{72041A66-CF15-F84C-AC4A-B8A347EE1539}">
      <dgm:prSet/>
      <dgm:spPr/>
      <dgm:t>
        <a:bodyPr/>
        <a:lstStyle/>
        <a:p>
          <a:endParaRPr lang="en-US"/>
        </a:p>
      </dgm:t>
    </dgm:pt>
    <dgm:pt modelId="{438E0BF3-AA92-434B-9FAA-78058C360696}">
      <dgm:prSet phldrT="[Text]" custT="1"/>
      <dgm:spPr/>
      <dgm:t>
        <a:bodyPr/>
        <a:lstStyle/>
        <a:p>
          <a:r>
            <a:rPr lang="en-US" sz="2000" b="1" i="0" smtClean="0">
              <a:latin typeface="Times New Roman" charset="0"/>
              <a:ea typeface="Times New Roman" charset="0"/>
              <a:cs typeface="Times New Roman" charset="0"/>
            </a:rPr>
            <a:t>Solar Energy Forecasting </a:t>
          </a:r>
          <a:endParaRPr lang="en-US" sz="2000" b="1" i="0" dirty="0">
            <a:latin typeface="Times New Roman" charset="0"/>
            <a:ea typeface="Times New Roman" charset="0"/>
            <a:cs typeface="Times New Roman" charset="0"/>
          </a:endParaRP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a:p>
      </dgm:t>
    </dgm:pt>
    <dgm:pt modelId="{63F7BB33-DDA3-E042-AB37-77FF22E7BC15}">
      <dgm:prSet phldrT="[Text]" custT="1"/>
      <dgm:spPr/>
      <dgm:t>
        <a:bodyPr/>
        <a:lstStyle/>
        <a:p>
          <a:r>
            <a:rPr lang="en-US" sz="2400" b="1" i="0" smtClean="0">
              <a:latin typeface="Times New Roman" charset="0"/>
              <a:ea typeface="Times New Roman" charset="0"/>
              <a:cs typeface="Times New Roman" charset="0"/>
            </a:rPr>
            <a:t>Presentation Outline</a:t>
          </a:r>
          <a:endParaRPr lang="en-US" sz="2400" dirty="0"/>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t>
        <a:bodyPr/>
        <a:lstStyle/>
        <a:p>
          <a:endParaRPr lang="en-US"/>
        </a:p>
      </dgm:t>
    </dgm:pt>
    <dgm:pt modelId="{536A5964-3AF5-DD47-8D02-B9A9D8B46D95}" type="pres">
      <dgm:prSet presAssocID="{63F7BB33-DDA3-E042-AB37-77FF22E7BC15}" presName="hierRoot1" presStyleCnt="0">
        <dgm:presLayoutVars>
          <dgm:hierBranch val="init"/>
        </dgm:presLayoutVars>
      </dgm:prSet>
      <dgm:spPr/>
      <dgm:t>
        <a:bodyPr/>
        <a:lstStyle/>
        <a:p>
          <a:endParaRPr lang="en-US"/>
        </a:p>
      </dgm:t>
    </dgm:pt>
    <dgm:pt modelId="{4038571F-ABED-1A48-AFBD-BA38B3413E2E}" type="pres">
      <dgm:prSet presAssocID="{63F7BB33-DDA3-E042-AB37-77FF22E7BC15}" presName="rootComposite1" presStyleCnt="0"/>
      <dgm:spPr/>
      <dgm:t>
        <a:bodyPr/>
        <a:lstStyle/>
        <a:p>
          <a:endParaRPr lang="en-US"/>
        </a:p>
      </dgm:t>
    </dgm:pt>
    <dgm:pt modelId="{4526622F-3FDC-374A-B9B6-FA94C4E60A16}" type="pres">
      <dgm:prSet presAssocID="{63F7BB33-DDA3-E042-AB37-77FF22E7BC15}" presName="rootText1" presStyleLbl="node0" presStyleIdx="0" presStyleCnt="1" custLinFactNeighborX="-3081" custLinFactNeighborY="-39577">
        <dgm:presLayoutVars>
          <dgm:chPref val="3"/>
        </dgm:presLayoutVars>
      </dgm:prSet>
      <dgm:spPr/>
      <dgm:t>
        <a:bodyPr/>
        <a:lstStyle/>
        <a:p>
          <a:endParaRPr lang="en-US"/>
        </a:p>
      </dgm:t>
    </dgm:pt>
    <dgm:pt modelId="{25B93E6D-CBFF-9A4E-9942-963456519F4E}" type="pres">
      <dgm:prSet presAssocID="{63F7BB33-DDA3-E042-AB37-77FF22E7BC15}" presName="rootConnector1" presStyleLbl="node1" presStyleIdx="0" presStyleCnt="0"/>
      <dgm:spPr/>
      <dgm:t>
        <a:bodyPr/>
        <a:lstStyle/>
        <a:p>
          <a:endParaRPr lang="en-US"/>
        </a:p>
      </dgm:t>
    </dgm:pt>
    <dgm:pt modelId="{76574CC6-9DCF-7846-ACF8-2D8613A327A4}" type="pres">
      <dgm:prSet presAssocID="{63F7BB33-DDA3-E042-AB37-77FF22E7BC15}" presName="hierChild2" presStyleCnt="0"/>
      <dgm:spPr/>
      <dgm:t>
        <a:bodyPr/>
        <a:lstStyle/>
        <a:p>
          <a:endParaRPr lang="en-US"/>
        </a:p>
      </dgm:t>
    </dgm:pt>
    <dgm:pt modelId="{32D27F38-64D2-D145-9C37-1C772EF17BAD}" type="pres">
      <dgm:prSet presAssocID="{17CBD469-1D42-1940-A266-16E32A3D14B4}" presName="Name37" presStyleLbl="parChTrans1D2" presStyleIdx="0" presStyleCnt="3"/>
      <dgm:spPr/>
      <dgm:t>
        <a:bodyPr/>
        <a:lstStyle/>
        <a:p>
          <a:endParaRPr lang="en-US"/>
        </a:p>
      </dgm:t>
    </dgm:pt>
    <dgm:pt modelId="{B3FFD7FF-CEDE-B340-A8A9-5B4A816DA555}" type="pres">
      <dgm:prSet presAssocID="{438E0BF3-AA92-434B-9FAA-78058C360696}" presName="hierRoot2" presStyleCnt="0">
        <dgm:presLayoutVars>
          <dgm:hierBranch val="init"/>
        </dgm:presLayoutVars>
      </dgm:prSet>
      <dgm:spPr/>
      <dgm:t>
        <a:bodyPr/>
        <a:lstStyle/>
        <a:p>
          <a:endParaRPr lang="en-US"/>
        </a:p>
      </dgm:t>
    </dgm:pt>
    <dgm:pt modelId="{E4B6C345-C32A-4449-AB72-1E23751DD118}" type="pres">
      <dgm:prSet presAssocID="{438E0BF3-AA92-434B-9FAA-78058C360696}" presName="rootComposite" presStyleCnt="0"/>
      <dgm:spPr/>
      <dgm:t>
        <a:bodyPr/>
        <a:lstStyle/>
        <a:p>
          <a:endParaRPr lang="en-US"/>
        </a:p>
      </dgm:t>
    </dgm:pt>
    <dgm:pt modelId="{DDF6D8D3-BD32-794F-9E9E-71634CC3F050}" type="pres">
      <dgm:prSet presAssocID="{438E0BF3-AA92-434B-9FAA-78058C360696}" presName="rootText" presStyleLbl="node2" presStyleIdx="0" presStyleCnt="3" custScaleX="115828">
        <dgm:presLayoutVars>
          <dgm:chPref val="3"/>
        </dgm:presLayoutVars>
      </dgm:prSet>
      <dgm:spPr/>
      <dgm:t>
        <a:bodyPr/>
        <a:lstStyle/>
        <a:p>
          <a:endParaRPr lang="en-US"/>
        </a:p>
      </dgm:t>
    </dgm:pt>
    <dgm:pt modelId="{21C6FC21-A5C3-A146-BC26-081A5525D315}" type="pres">
      <dgm:prSet presAssocID="{438E0BF3-AA92-434B-9FAA-78058C360696}" presName="rootConnector" presStyleLbl="node2" presStyleIdx="0" presStyleCnt="3"/>
      <dgm:spPr/>
      <dgm:t>
        <a:bodyPr/>
        <a:lstStyle/>
        <a:p>
          <a:endParaRPr lang="en-US"/>
        </a:p>
      </dgm:t>
    </dgm:pt>
    <dgm:pt modelId="{6CA138F3-13FC-9141-8B3A-D7EEC3720617}" type="pres">
      <dgm:prSet presAssocID="{438E0BF3-AA92-434B-9FAA-78058C360696}" presName="hierChild4" presStyleCnt="0"/>
      <dgm:spPr/>
      <dgm:t>
        <a:bodyPr/>
        <a:lstStyle/>
        <a:p>
          <a:endParaRPr lang="en-US"/>
        </a:p>
      </dgm:t>
    </dgm:pt>
    <dgm:pt modelId="{E5C29C9F-4400-FD49-BCE9-B9E6157FB7B9}" type="pres">
      <dgm:prSet presAssocID="{438E0BF3-AA92-434B-9FAA-78058C360696}" presName="hierChild5" presStyleCnt="0"/>
      <dgm:spPr/>
      <dgm:t>
        <a:bodyPr/>
        <a:lstStyle/>
        <a:p>
          <a:endParaRPr lang="en-US"/>
        </a:p>
      </dgm:t>
    </dgm:pt>
    <dgm:pt modelId="{875F74BF-AC41-924C-8904-6225BF2F6523}" type="pres">
      <dgm:prSet presAssocID="{01696AF9-D0A3-D249-921E-E3FB57A9DAB4}" presName="Name37" presStyleLbl="parChTrans1D2" presStyleIdx="1" presStyleCnt="3"/>
      <dgm:spPr/>
      <dgm:t>
        <a:bodyPr/>
        <a:lstStyle/>
        <a:p>
          <a:endParaRPr lang="en-US"/>
        </a:p>
      </dgm:t>
    </dgm:pt>
    <dgm:pt modelId="{CC14A4F8-4B4D-2C4D-A317-32B94691F4A1}" type="pres">
      <dgm:prSet presAssocID="{C95CA2F0-D84A-8849-BE84-E8858F236180}" presName="hierRoot2" presStyleCnt="0">
        <dgm:presLayoutVars>
          <dgm:hierBranch val="init"/>
        </dgm:presLayoutVars>
      </dgm:prSet>
      <dgm:spPr/>
      <dgm:t>
        <a:bodyPr/>
        <a:lstStyle/>
        <a:p>
          <a:endParaRPr lang="en-US"/>
        </a:p>
      </dgm:t>
    </dgm:pt>
    <dgm:pt modelId="{0013B9C0-EAE8-244A-B4BC-5DDFA47779C0}" type="pres">
      <dgm:prSet presAssocID="{C95CA2F0-D84A-8849-BE84-E8858F236180}" presName="rootComposite" presStyleCnt="0"/>
      <dgm:spPr/>
      <dgm:t>
        <a:bodyPr/>
        <a:lstStyle/>
        <a:p>
          <a:endParaRPr lang="en-US"/>
        </a:p>
      </dgm:t>
    </dgm:pt>
    <dgm:pt modelId="{7E1A7E54-AD31-C74C-9BAB-1F97789182CF}" type="pres">
      <dgm:prSet presAssocID="{C95CA2F0-D84A-8849-BE84-E8858F236180}" presName="rootText" presStyleLbl="node2" presStyleIdx="1" presStyleCnt="3" custScaleX="110717" custLinFactNeighborX="-8177">
        <dgm:presLayoutVars>
          <dgm:chPref val="3"/>
        </dgm:presLayoutVars>
      </dgm:prSet>
      <dgm:spPr/>
      <dgm:t>
        <a:bodyPr/>
        <a:lstStyle/>
        <a:p>
          <a:endParaRPr lang="en-US"/>
        </a:p>
      </dgm:t>
    </dgm:pt>
    <dgm:pt modelId="{1998EAAD-5D19-654D-9E2A-11F6F10D27A0}" type="pres">
      <dgm:prSet presAssocID="{C95CA2F0-D84A-8849-BE84-E8858F236180}" presName="rootConnector" presStyleLbl="node2" presStyleIdx="1" presStyleCnt="3"/>
      <dgm:spPr/>
      <dgm:t>
        <a:bodyPr/>
        <a:lstStyle/>
        <a:p>
          <a:endParaRPr lang="en-US"/>
        </a:p>
      </dgm:t>
    </dgm:pt>
    <dgm:pt modelId="{CD8EF666-F25F-3947-90D6-29060146B412}" type="pres">
      <dgm:prSet presAssocID="{C95CA2F0-D84A-8849-BE84-E8858F236180}" presName="hierChild4" presStyleCnt="0"/>
      <dgm:spPr/>
      <dgm:t>
        <a:bodyPr/>
        <a:lstStyle/>
        <a:p>
          <a:endParaRPr lang="en-US"/>
        </a:p>
      </dgm:t>
    </dgm:pt>
    <dgm:pt modelId="{EFBAE59D-3D87-1B45-A1BB-4BD8E09AB6B0}" type="pres">
      <dgm:prSet presAssocID="{C95CA2F0-D84A-8849-BE84-E8858F236180}" presName="hierChild5" presStyleCnt="0"/>
      <dgm:spPr/>
      <dgm:t>
        <a:bodyPr/>
        <a:lstStyle/>
        <a:p>
          <a:endParaRPr lang="en-US"/>
        </a:p>
      </dgm:t>
    </dgm:pt>
    <dgm:pt modelId="{C07424E2-0D15-C348-8879-A61801054E0C}" type="pres">
      <dgm:prSet presAssocID="{B63E5FCE-BE77-604B-BC62-B55EF7D54397}" presName="Name37" presStyleLbl="parChTrans1D2" presStyleIdx="2" presStyleCnt="3"/>
      <dgm:spPr/>
      <dgm:t>
        <a:bodyPr/>
        <a:lstStyle/>
        <a:p>
          <a:endParaRPr lang="en-US"/>
        </a:p>
      </dgm:t>
    </dgm:pt>
    <dgm:pt modelId="{2BA84D12-D7C6-5F42-979F-0E80C8A7BC85}" type="pres">
      <dgm:prSet presAssocID="{7EDC375A-7D5F-5C49-82FD-DDBF09DA15BF}" presName="hierRoot2" presStyleCnt="0">
        <dgm:presLayoutVars>
          <dgm:hierBranch val="init"/>
        </dgm:presLayoutVars>
      </dgm:prSet>
      <dgm:spPr/>
      <dgm:t>
        <a:bodyPr/>
        <a:lstStyle/>
        <a:p>
          <a:endParaRPr lang="en-US"/>
        </a:p>
      </dgm:t>
    </dgm:pt>
    <dgm:pt modelId="{7571CEE6-E711-DD41-B5A8-0F9CF3D1AE6F}" type="pres">
      <dgm:prSet presAssocID="{7EDC375A-7D5F-5C49-82FD-DDBF09DA15BF}" presName="rootComposite" presStyleCnt="0"/>
      <dgm:spPr/>
      <dgm:t>
        <a:bodyPr/>
        <a:lstStyle/>
        <a:p>
          <a:endParaRPr lang="en-US"/>
        </a:p>
      </dgm:t>
    </dgm:pt>
    <dgm:pt modelId="{21AA42B4-B359-C44B-82F7-CE99C0525937}" type="pres">
      <dgm:prSet presAssocID="{7EDC375A-7D5F-5C49-82FD-DDBF09DA15BF}" presName="rootText" presStyleLbl="node2" presStyleIdx="2" presStyleCnt="3" custScaleX="106460" custLinFactNeighborX="-13838">
        <dgm:presLayoutVars>
          <dgm:chPref val="3"/>
        </dgm:presLayoutVars>
      </dgm:prSet>
      <dgm:spPr/>
      <dgm:t>
        <a:bodyPr/>
        <a:lstStyle/>
        <a:p>
          <a:endParaRPr lang="en-US"/>
        </a:p>
      </dgm:t>
    </dgm:pt>
    <dgm:pt modelId="{D1C31D30-A68E-6F42-8779-6124EE87ED02}" type="pres">
      <dgm:prSet presAssocID="{7EDC375A-7D5F-5C49-82FD-DDBF09DA15BF}" presName="rootConnector" presStyleLbl="node2" presStyleIdx="2" presStyleCnt="3"/>
      <dgm:spPr/>
      <dgm:t>
        <a:bodyPr/>
        <a:lstStyle/>
        <a:p>
          <a:endParaRPr lang="en-US"/>
        </a:p>
      </dgm:t>
    </dgm:pt>
    <dgm:pt modelId="{26D29226-4170-2F41-8C7E-F65A970485C9}" type="pres">
      <dgm:prSet presAssocID="{7EDC375A-7D5F-5C49-82FD-DDBF09DA15BF}" presName="hierChild4" presStyleCnt="0"/>
      <dgm:spPr/>
      <dgm:t>
        <a:bodyPr/>
        <a:lstStyle/>
        <a:p>
          <a:endParaRPr lang="en-US"/>
        </a:p>
      </dgm:t>
    </dgm:pt>
    <dgm:pt modelId="{30E7A0DC-8AE9-D14D-9EE4-BFC0DF879CC0}" type="pres">
      <dgm:prSet presAssocID="{7EDC375A-7D5F-5C49-82FD-DDBF09DA15BF}" presName="hierChild5" presStyleCnt="0"/>
      <dgm:spPr/>
      <dgm:t>
        <a:bodyPr/>
        <a:lstStyle/>
        <a:p>
          <a:endParaRPr lang="en-US"/>
        </a:p>
      </dgm:t>
    </dgm:pt>
    <dgm:pt modelId="{14343DB5-8D5B-A247-B940-D9EC8FE3CE64}" type="pres">
      <dgm:prSet presAssocID="{63F7BB33-DDA3-E042-AB37-77FF22E7BC15}" presName="hierChild3" presStyleCnt="0"/>
      <dgm:spPr/>
      <dgm:t>
        <a:bodyPr/>
        <a:lstStyle/>
        <a:p>
          <a:endParaRPr lang="en-US"/>
        </a:p>
      </dgm:t>
    </dgm:pt>
  </dgm:ptLst>
  <dgm:cxnLst>
    <dgm:cxn modelId="{97405B22-E11E-C84F-8CC2-DFEEE3E23B36}" type="presOf" srcId="{C95CA2F0-D84A-8849-BE84-E8858F236180}" destId="{1998EAAD-5D19-654D-9E2A-11F6F10D27A0}" srcOrd="1" destOrd="0" presId="urn:microsoft.com/office/officeart/2005/8/layout/orgChart1"/>
    <dgm:cxn modelId="{9B46985C-5F52-0342-96FE-BD0952827B9A}" type="presOf" srcId="{7EDC375A-7D5F-5C49-82FD-DDBF09DA15BF}" destId="{D1C31D30-A68E-6F42-8779-6124EE87ED02}" srcOrd="1" destOrd="0" presId="urn:microsoft.com/office/officeart/2005/8/layout/orgChart1"/>
    <dgm:cxn modelId="{A34CD88F-5994-AB43-8B48-E526EC4A1BC1}" srcId="{63F7BB33-DDA3-E042-AB37-77FF22E7BC15}" destId="{C95CA2F0-D84A-8849-BE84-E8858F236180}" srcOrd="1" destOrd="0" parTransId="{01696AF9-D0A3-D249-921E-E3FB57A9DAB4}" sibTransId="{69A17BC4-C157-724F-B984-8B4219A88B69}"/>
    <dgm:cxn modelId="{077010DD-7336-2840-9649-7F50BDE913A8}" type="presOf" srcId="{17CBD469-1D42-1940-A266-16E32A3D14B4}" destId="{32D27F38-64D2-D145-9C37-1C772EF17BAD}" srcOrd="0" destOrd="0" presId="urn:microsoft.com/office/officeart/2005/8/layout/orgChart1"/>
    <dgm:cxn modelId="{3CB3608E-0356-B84C-B630-74A76CB53191}" type="presOf" srcId="{63F7BB33-DDA3-E042-AB37-77FF22E7BC15}" destId="{4526622F-3FDC-374A-B9B6-FA94C4E60A16}" srcOrd="0" destOrd="0" presId="urn:microsoft.com/office/officeart/2005/8/layout/orgChart1"/>
    <dgm:cxn modelId="{1334338D-D76B-4D49-984A-814177E21280}" type="presOf" srcId="{438E0BF3-AA92-434B-9FAA-78058C360696}" destId="{21C6FC21-A5C3-A146-BC26-081A5525D315}" srcOrd="1" destOrd="0" presId="urn:microsoft.com/office/officeart/2005/8/layout/orgChart1"/>
    <dgm:cxn modelId="{36D10B10-399D-E64A-99A1-6097FABEBF62}" type="presOf" srcId="{63F7BB33-DDA3-E042-AB37-77FF22E7BC15}" destId="{25B93E6D-CBFF-9A4E-9942-963456519F4E}" srcOrd="1" destOrd="0" presId="urn:microsoft.com/office/officeart/2005/8/layout/orgChart1"/>
    <dgm:cxn modelId="{01FA85A7-2774-A54C-A958-6A3FC89D4417}" type="presOf" srcId="{438E0BF3-AA92-434B-9FAA-78058C360696}" destId="{DDF6D8D3-BD32-794F-9E9E-71634CC3F050}" srcOrd="0" destOrd="0" presId="urn:microsoft.com/office/officeart/2005/8/layout/orgChart1"/>
    <dgm:cxn modelId="{AF252D28-8569-5344-83F3-D0DEDDA442A0}" type="presOf" srcId="{B63E5FCE-BE77-604B-BC62-B55EF7D54397}" destId="{C07424E2-0D15-C348-8879-A61801054E0C}" srcOrd="0" destOrd="0" presId="urn:microsoft.com/office/officeart/2005/8/layout/orgChart1"/>
    <dgm:cxn modelId="{96045607-DF48-1D4B-A47F-4F5116AA5087}" srcId="{87C2AB92-F38A-D043-8EF1-8DE8EB2867DF}" destId="{63F7BB33-DDA3-E042-AB37-77FF22E7BC15}" srcOrd="0" destOrd="0" parTransId="{1C3C3594-84BD-1A48-8E85-4D61C488B76E}" sibTransId="{4427E3B2-69E8-5747-B6BE-949285E75F6B}"/>
    <dgm:cxn modelId="{B296B504-7533-2843-9A16-0C368C5092F6}" type="presOf" srcId="{C95CA2F0-D84A-8849-BE84-E8858F236180}" destId="{7E1A7E54-AD31-C74C-9BAB-1F97789182CF}" srcOrd="0" destOrd="0" presId="urn:microsoft.com/office/officeart/2005/8/layout/orgChart1"/>
    <dgm:cxn modelId="{E1B5EB3B-DA3E-2E46-A821-2533A8C610C9}" srcId="{63F7BB33-DDA3-E042-AB37-77FF22E7BC15}" destId="{438E0BF3-AA92-434B-9FAA-78058C360696}" srcOrd="0" destOrd="0" parTransId="{17CBD469-1D42-1940-A266-16E32A3D14B4}" sibTransId="{27BFE031-B234-3242-8F5B-782336DB38D3}"/>
    <dgm:cxn modelId="{10FDC40F-8D1D-1B42-A67F-833A44278783}" type="presOf" srcId="{87C2AB92-F38A-D043-8EF1-8DE8EB2867DF}" destId="{F736D124-1029-BE4E-BD44-052D3FFFE9BA}" srcOrd="0" destOrd="0" presId="urn:microsoft.com/office/officeart/2005/8/layout/orgChart1"/>
    <dgm:cxn modelId="{72041A66-CF15-F84C-AC4A-B8A347EE1539}" srcId="{63F7BB33-DDA3-E042-AB37-77FF22E7BC15}" destId="{7EDC375A-7D5F-5C49-82FD-DDBF09DA15BF}" srcOrd="2" destOrd="0" parTransId="{B63E5FCE-BE77-604B-BC62-B55EF7D54397}" sibTransId="{E76694D3-B266-DB43-B824-9B7FFAE46718}"/>
    <dgm:cxn modelId="{4F6B22CD-CD32-B049-9274-932A75126398}" type="presOf" srcId="{01696AF9-D0A3-D249-921E-E3FB57A9DAB4}" destId="{875F74BF-AC41-924C-8904-6225BF2F6523}" srcOrd="0" destOrd="0" presId="urn:microsoft.com/office/officeart/2005/8/layout/orgChart1"/>
    <dgm:cxn modelId="{76196068-76ED-174E-ABDD-19677CDAEF4C}" type="presOf" srcId="{7EDC375A-7D5F-5C49-82FD-DDBF09DA15BF}" destId="{21AA42B4-B359-C44B-82F7-CE99C0525937}" srcOrd="0" destOrd="0" presId="urn:microsoft.com/office/officeart/2005/8/layout/orgChart1"/>
    <dgm:cxn modelId="{7B0B3B1A-1A8A-564D-BB1C-0C868FF1357F}" type="presParOf" srcId="{F736D124-1029-BE4E-BD44-052D3FFFE9BA}" destId="{536A5964-3AF5-DD47-8D02-B9A9D8B46D95}" srcOrd="0" destOrd="0" presId="urn:microsoft.com/office/officeart/2005/8/layout/orgChart1"/>
    <dgm:cxn modelId="{824EDA93-F983-7C4C-9D51-A07B4F63B21A}" type="presParOf" srcId="{536A5964-3AF5-DD47-8D02-B9A9D8B46D95}" destId="{4038571F-ABED-1A48-AFBD-BA38B3413E2E}" srcOrd="0" destOrd="0" presId="urn:microsoft.com/office/officeart/2005/8/layout/orgChart1"/>
    <dgm:cxn modelId="{8F19243C-C8AB-8440-ADF7-EE75728CD1ED}" type="presParOf" srcId="{4038571F-ABED-1A48-AFBD-BA38B3413E2E}" destId="{4526622F-3FDC-374A-B9B6-FA94C4E60A16}" srcOrd="0" destOrd="0" presId="urn:microsoft.com/office/officeart/2005/8/layout/orgChart1"/>
    <dgm:cxn modelId="{155E6D84-76DD-2D4F-8D71-6A4AFFA5AF71}" type="presParOf" srcId="{4038571F-ABED-1A48-AFBD-BA38B3413E2E}" destId="{25B93E6D-CBFF-9A4E-9942-963456519F4E}" srcOrd="1" destOrd="0" presId="urn:microsoft.com/office/officeart/2005/8/layout/orgChart1"/>
    <dgm:cxn modelId="{8C5F22D9-93FF-2F4D-9AB6-0B9FCBC15D01}" type="presParOf" srcId="{536A5964-3AF5-DD47-8D02-B9A9D8B46D95}" destId="{76574CC6-9DCF-7846-ACF8-2D8613A327A4}" srcOrd="1" destOrd="0" presId="urn:microsoft.com/office/officeart/2005/8/layout/orgChart1"/>
    <dgm:cxn modelId="{58C1B01D-29A7-1443-A467-C49AD9D9C269}" type="presParOf" srcId="{76574CC6-9DCF-7846-ACF8-2D8613A327A4}" destId="{32D27F38-64D2-D145-9C37-1C772EF17BAD}" srcOrd="0" destOrd="0" presId="urn:microsoft.com/office/officeart/2005/8/layout/orgChart1"/>
    <dgm:cxn modelId="{67017CDD-4749-AE4D-9F40-0AC959861B03}" type="presParOf" srcId="{76574CC6-9DCF-7846-ACF8-2D8613A327A4}" destId="{B3FFD7FF-CEDE-B340-A8A9-5B4A816DA555}" srcOrd="1" destOrd="0" presId="urn:microsoft.com/office/officeart/2005/8/layout/orgChart1"/>
    <dgm:cxn modelId="{9BF301F3-E49F-CB44-AB04-84996B88F71A}" type="presParOf" srcId="{B3FFD7FF-CEDE-B340-A8A9-5B4A816DA555}" destId="{E4B6C345-C32A-4449-AB72-1E23751DD118}" srcOrd="0" destOrd="0" presId="urn:microsoft.com/office/officeart/2005/8/layout/orgChart1"/>
    <dgm:cxn modelId="{969B85AD-26EF-0949-8ECD-5034F1DE4569}" type="presParOf" srcId="{E4B6C345-C32A-4449-AB72-1E23751DD118}" destId="{DDF6D8D3-BD32-794F-9E9E-71634CC3F050}" srcOrd="0" destOrd="0" presId="urn:microsoft.com/office/officeart/2005/8/layout/orgChart1"/>
    <dgm:cxn modelId="{F64CCD80-7F54-8449-ACBF-E5B02BAF85D0}" type="presParOf" srcId="{E4B6C345-C32A-4449-AB72-1E23751DD118}" destId="{21C6FC21-A5C3-A146-BC26-081A5525D315}" srcOrd="1" destOrd="0" presId="urn:microsoft.com/office/officeart/2005/8/layout/orgChart1"/>
    <dgm:cxn modelId="{B6F83D30-F544-904E-B1C1-AAE29127BB5A}" type="presParOf" srcId="{B3FFD7FF-CEDE-B340-A8A9-5B4A816DA555}" destId="{6CA138F3-13FC-9141-8B3A-D7EEC3720617}" srcOrd="1" destOrd="0" presId="urn:microsoft.com/office/officeart/2005/8/layout/orgChart1"/>
    <dgm:cxn modelId="{0145DEDE-F71A-E040-92E3-351AA4586B7D}" type="presParOf" srcId="{B3FFD7FF-CEDE-B340-A8A9-5B4A816DA555}" destId="{E5C29C9F-4400-FD49-BCE9-B9E6157FB7B9}" srcOrd="2" destOrd="0" presId="urn:microsoft.com/office/officeart/2005/8/layout/orgChart1"/>
    <dgm:cxn modelId="{6D9AA1EB-8BF3-7C42-88CB-06960BE86145}" type="presParOf" srcId="{76574CC6-9DCF-7846-ACF8-2D8613A327A4}" destId="{875F74BF-AC41-924C-8904-6225BF2F6523}" srcOrd="2" destOrd="0" presId="urn:microsoft.com/office/officeart/2005/8/layout/orgChart1"/>
    <dgm:cxn modelId="{9BDA2CFB-95D1-3E43-8AC5-7DCFFD67E6B1}" type="presParOf" srcId="{76574CC6-9DCF-7846-ACF8-2D8613A327A4}" destId="{CC14A4F8-4B4D-2C4D-A317-32B94691F4A1}" srcOrd="3" destOrd="0" presId="urn:microsoft.com/office/officeart/2005/8/layout/orgChart1"/>
    <dgm:cxn modelId="{02BD8875-A88A-3747-9340-33B54C17E127}" type="presParOf" srcId="{CC14A4F8-4B4D-2C4D-A317-32B94691F4A1}" destId="{0013B9C0-EAE8-244A-B4BC-5DDFA47779C0}" srcOrd="0" destOrd="0" presId="urn:microsoft.com/office/officeart/2005/8/layout/orgChart1"/>
    <dgm:cxn modelId="{3E976DCC-3166-0E41-840E-3801D4A8DB19}" type="presParOf" srcId="{0013B9C0-EAE8-244A-B4BC-5DDFA47779C0}" destId="{7E1A7E54-AD31-C74C-9BAB-1F97789182CF}" srcOrd="0" destOrd="0" presId="urn:microsoft.com/office/officeart/2005/8/layout/orgChart1"/>
    <dgm:cxn modelId="{9C8665F0-5824-8040-A941-6325D32B9B86}" type="presParOf" srcId="{0013B9C0-EAE8-244A-B4BC-5DDFA47779C0}" destId="{1998EAAD-5D19-654D-9E2A-11F6F10D27A0}" srcOrd="1" destOrd="0" presId="urn:microsoft.com/office/officeart/2005/8/layout/orgChart1"/>
    <dgm:cxn modelId="{85FD5B3F-2FCA-5746-8B8F-5A8990643F04}" type="presParOf" srcId="{CC14A4F8-4B4D-2C4D-A317-32B94691F4A1}" destId="{CD8EF666-F25F-3947-90D6-29060146B412}" srcOrd="1" destOrd="0" presId="urn:microsoft.com/office/officeart/2005/8/layout/orgChart1"/>
    <dgm:cxn modelId="{B3C8FC44-391E-B544-AE2E-44E5873FDB0A}" type="presParOf" srcId="{CC14A4F8-4B4D-2C4D-A317-32B94691F4A1}" destId="{EFBAE59D-3D87-1B45-A1BB-4BD8E09AB6B0}" srcOrd="2" destOrd="0" presId="urn:microsoft.com/office/officeart/2005/8/layout/orgChart1"/>
    <dgm:cxn modelId="{71C937DC-DC56-024B-AF4C-04A2B31F6248}" type="presParOf" srcId="{76574CC6-9DCF-7846-ACF8-2D8613A327A4}" destId="{C07424E2-0D15-C348-8879-A61801054E0C}" srcOrd="4" destOrd="0" presId="urn:microsoft.com/office/officeart/2005/8/layout/orgChart1"/>
    <dgm:cxn modelId="{70B02BA5-F141-4F43-B652-9F1F0A437D8E}" type="presParOf" srcId="{76574CC6-9DCF-7846-ACF8-2D8613A327A4}" destId="{2BA84D12-D7C6-5F42-979F-0E80C8A7BC85}" srcOrd="5" destOrd="0" presId="urn:microsoft.com/office/officeart/2005/8/layout/orgChart1"/>
    <dgm:cxn modelId="{52D051F4-54D5-D644-8DC3-4E9A212E587E}" type="presParOf" srcId="{2BA84D12-D7C6-5F42-979F-0E80C8A7BC85}" destId="{7571CEE6-E711-DD41-B5A8-0F9CF3D1AE6F}" srcOrd="0" destOrd="0" presId="urn:microsoft.com/office/officeart/2005/8/layout/orgChart1"/>
    <dgm:cxn modelId="{4C6C9FF3-61EE-E34C-A2F0-7A7E3DB21A7C}" type="presParOf" srcId="{7571CEE6-E711-DD41-B5A8-0F9CF3D1AE6F}" destId="{21AA42B4-B359-C44B-82F7-CE99C0525937}" srcOrd="0" destOrd="0" presId="urn:microsoft.com/office/officeart/2005/8/layout/orgChart1"/>
    <dgm:cxn modelId="{92BF0A91-806F-8E4D-BEB2-FFC178D184E1}" type="presParOf" srcId="{7571CEE6-E711-DD41-B5A8-0F9CF3D1AE6F}" destId="{D1C31D30-A68E-6F42-8779-6124EE87ED02}" srcOrd="1" destOrd="0" presId="urn:microsoft.com/office/officeart/2005/8/layout/orgChart1"/>
    <dgm:cxn modelId="{5A3DB3D6-F958-434E-949F-66D04CF624EA}" type="presParOf" srcId="{2BA84D12-D7C6-5F42-979F-0E80C8A7BC85}" destId="{26D29226-4170-2F41-8C7E-F65A970485C9}" srcOrd="1" destOrd="0" presId="urn:microsoft.com/office/officeart/2005/8/layout/orgChart1"/>
    <dgm:cxn modelId="{323061E1-BF1F-794A-AF00-6B112DEA92BE}" type="presParOf" srcId="{2BA84D12-D7C6-5F42-979F-0E80C8A7BC85}" destId="{30E7A0DC-8AE9-D14D-9EE4-BFC0DF879CC0}" srcOrd="2" destOrd="0" presId="urn:microsoft.com/office/officeart/2005/8/layout/orgChart1"/>
    <dgm:cxn modelId="{170323EB-0135-8542-A90F-6626AB594615}"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pt>
    <dgm:pt modelId="{2BD8325C-2DD0-C341-A031-F84A5580545D}">
      <dgm:prSet phldrT="[Text]" custT="1"/>
      <dgm:spPr>
        <a:xfrm>
          <a:off x="8593" y="224783"/>
          <a:ext cx="882893" cy="593381"/>
        </a:xfrm>
        <a:prstGeom prst="roundRect">
          <a:avLst>
            <a:gd name="adj" fmla="val 10000"/>
          </a:avLst>
        </a:prstGeom>
      </dgm:spPr>
      <dgm:t>
        <a:bodyPr/>
        <a:lstStyle/>
        <a:p>
          <a:pPr algn="ctr"/>
          <a:r>
            <a:rPr lang="en-US" sz="1400" dirty="0" smtClean="0">
              <a:latin typeface="Calibri"/>
              <a:ea typeface="+mn-ea"/>
              <a:cs typeface="+mn-cs"/>
            </a:rPr>
            <a:t>Benchmark Data</a:t>
          </a:r>
          <a:endParaRPr lang="en-US" sz="1400" dirty="0">
            <a:latin typeface="Calibri"/>
            <a:ea typeface="+mn-ea"/>
            <a:cs typeface="+mn-cs"/>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969362" y="424908"/>
          <a:ext cx="165096" cy="193131"/>
        </a:xfrm>
        <a:prstGeom prst="rightArrow">
          <a:avLst>
            <a:gd name="adj1" fmla="val 60000"/>
            <a:gd name="adj2" fmla="val 50000"/>
          </a:avLst>
        </a:prstGeom>
      </dgm:spPr>
      <dgm:t>
        <a:bodyPr/>
        <a:lstStyle/>
        <a:p>
          <a:pPr algn="ctr"/>
          <a:endParaRPr lang="en-US" sz="1400">
            <a:solidFill>
              <a:sysClr val="windowText" lastClr="000000"/>
            </a:solidFill>
            <a:latin typeface="Calibri"/>
            <a:ea typeface="+mn-ea"/>
            <a:cs typeface="+mn-cs"/>
          </a:endParaRPr>
        </a:p>
      </dgm:t>
    </dgm:pt>
    <dgm:pt modelId="{20B43EDF-E151-544F-9BB1-C4F6E8C2019F}">
      <dgm:prSet phldrT="[Text]" custT="1"/>
      <dgm:spPr>
        <a:xfrm>
          <a:off x="2418117" y="224783"/>
          <a:ext cx="1120889" cy="593381"/>
        </a:xfrm>
        <a:prstGeom prst="roundRect">
          <a:avLst>
            <a:gd name="adj" fmla="val 10000"/>
          </a:avLst>
        </a:prstGeom>
      </dgm:spPr>
      <dgm:t>
        <a:bodyPr/>
        <a:lstStyle/>
        <a:p>
          <a:pPr algn="ctr"/>
          <a:r>
            <a:rPr lang="en-US" sz="1400" dirty="0" smtClean="0">
              <a:latin typeface="Calibri"/>
              <a:ea typeface="+mn-ea"/>
              <a:cs typeface="+mn-cs"/>
            </a:rPr>
            <a:t>Building the Model in</a:t>
          </a:r>
        </a:p>
        <a:p>
          <a:pPr algn="ctr"/>
          <a:r>
            <a:rPr lang="en-US" sz="1400" dirty="0" smtClean="0">
              <a:latin typeface="Calibri"/>
              <a:ea typeface="+mn-ea"/>
              <a:cs typeface="+mn-cs"/>
            </a:rPr>
            <a:t>Statistical Software</a:t>
          </a:r>
          <a:endParaRPr lang="en-US" sz="1400" dirty="0">
            <a:latin typeface="Calibri"/>
            <a:ea typeface="+mn-ea"/>
            <a:cs typeface="+mn-cs"/>
          </a:endParaRPr>
        </a:p>
      </dgm:t>
    </dgm:pt>
    <dgm:pt modelId="{C50B09AE-5775-6C42-ACB2-A67CD8EDE2B6}" type="parTrans" cxnId="{D1EA0246-6E08-F747-9677-28026C6BB090}">
      <dgm:prSet/>
      <dgm:spPr/>
      <dgm:t>
        <a:bodyPr/>
        <a:lstStyle/>
        <a:p>
          <a:pPr algn="ctr"/>
          <a:endParaRPr lang="en-US" sz="1400"/>
        </a:p>
      </dgm:t>
    </dgm:pt>
    <dgm:pt modelId="{F7DCD797-335C-D544-BD30-79E4906E9C37}" type="sibTrans" cxnId="{D1EA0246-6E08-F747-9677-28026C6BB090}">
      <dgm:prSet custT="1"/>
      <dgm:spPr>
        <a:xfrm>
          <a:off x="3616882" y="424908"/>
          <a:ext cx="165096" cy="193131"/>
        </a:xfrm>
        <a:prstGeom prst="rightArrow">
          <a:avLst>
            <a:gd name="adj1" fmla="val 60000"/>
            <a:gd name="adj2" fmla="val 50000"/>
          </a:avLst>
        </a:prstGeom>
      </dgm:spPr>
      <dgm:t>
        <a:bodyPr/>
        <a:lstStyle/>
        <a:p>
          <a:pPr algn="ctr"/>
          <a:endParaRPr lang="en-US" sz="1400">
            <a:solidFill>
              <a:sysClr val="windowText" lastClr="000000"/>
            </a:solidFill>
            <a:latin typeface="Calibri"/>
            <a:ea typeface="+mn-ea"/>
            <a:cs typeface="+mn-cs"/>
          </a:endParaRPr>
        </a:p>
      </dgm:t>
    </dgm:pt>
    <dgm:pt modelId="{0D65A823-FB38-3642-BCAE-D9E02C9F4243}">
      <dgm:prSet phldrT="[Text]" custT="1"/>
      <dgm:spPr>
        <a:xfrm>
          <a:off x="5248395" y="224783"/>
          <a:ext cx="778757" cy="593381"/>
        </a:xfrm>
        <a:prstGeom prst="roundRect">
          <a:avLst>
            <a:gd name="adj" fmla="val 10000"/>
          </a:avLst>
        </a:prstGeom>
      </dgm:spPr>
      <dgm:t>
        <a:bodyPr/>
        <a:lstStyle/>
        <a:p>
          <a:pPr algn="ctr"/>
          <a:r>
            <a:rPr lang="en-US" sz="1400" smtClean="0">
              <a:latin typeface="Calibri"/>
              <a:ea typeface="+mn-ea"/>
              <a:cs typeface="+mn-cs"/>
            </a:rPr>
            <a:t>Outcome Forecasts</a:t>
          </a:r>
          <a:endParaRPr lang="en-US" sz="1400" dirty="0">
            <a:latin typeface="Calibri"/>
            <a:ea typeface="+mn-ea"/>
            <a:cs typeface="+mn-cs"/>
          </a:endParaRP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dgm:spPr/>
      <dgm:t>
        <a:bodyPr/>
        <a:lstStyle/>
        <a:p>
          <a:pPr algn="ctr"/>
          <a:endParaRPr lang="en-US" sz="1400"/>
        </a:p>
      </dgm:t>
    </dgm:pt>
    <dgm:pt modelId="{D3E55525-B3AF-4A44-B575-A451D72F7BCA}">
      <dgm:prSet custT="1"/>
      <dgm:spPr>
        <a:xfrm>
          <a:off x="1202990" y="224783"/>
          <a:ext cx="903623" cy="593381"/>
        </a:xfrm>
        <a:prstGeom prst="roundRect">
          <a:avLst>
            <a:gd name="adj" fmla="val 10000"/>
          </a:avLst>
        </a:prstGeom>
      </dgm:spPr>
      <dgm:t>
        <a:bodyPr/>
        <a:lstStyle/>
        <a:p>
          <a:r>
            <a:rPr lang="en-US" sz="1400" dirty="0" smtClean="0">
              <a:latin typeface="Calibri"/>
              <a:ea typeface="+mn-ea"/>
              <a:cs typeface="+mn-cs"/>
            </a:rPr>
            <a:t>Data</a:t>
          </a:r>
        </a:p>
        <a:p>
          <a:r>
            <a:rPr lang="en-US" sz="1400" dirty="0" smtClean="0">
              <a:latin typeface="Calibri"/>
              <a:ea typeface="+mn-ea"/>
              <a:cs typeface="+mn-cs"/>
            </a:rPr>
            <a:t>Preparation</a:t>
          </a:r>
          <a:endParaRPr lang="en-US" sz="1400" dirty="0">
            <a:latin typeface="Calibri"/>
            <a:ea typeface="+mn-ea"/>
            <a:cs typeface="+mn-cs"/>
          </a:endParaRPr>
        </a:p>
      </dgm:t>
    </dgm:pt>
    <dgm:pt modelId="{AD5973C0-ABE1-3747-9D64-B6030A188A71}" type="parTrans" cxnId="{43D0F784-E9A0-6240-80AD-716FECFC3AA0}">
      <dgm:prSet/>
      <dgm:spPr/>
      <dgm:t>
        <a:bodyPr/>
        <a:lstStyle/>
        <a:p>
          <a:endParaRPr lang="en-US" sz="1400"/>
        </a:p>
      </dgm:t>
    </dgm:pt>
    <dgm:pt modelId="{013F7D47-B6E2-DE4E-93A7-D72F12CEBCA9}" type="sibTrans" cxnId="{43D0F784-E9A0-6240-80AD-716FECFC3AA0}">
      <dgm:prSet custT="1"/>
      <dgm:spPr>
        <a:xfrm>
          <a:off x="2184489" y="424908"/>
          <a:ext cx="165096" cy="193131"/>
        </a:xfrm>
        <a:prstGeom prst="rightArrow">
          <a:avLst>
            <a:gd name="adj1" fmla="val 60000"/>
            <a:gd name="adj2" fmla="val 50000"/>
          </a:avLst>
        </a:prstGeom>
      </dgm:spPr>
      <dgm:t>
        <a:bodyPr/>
        <a:lstStyle/>
        <a:p>
          <a:endParaRPr lang="en-US" sz="1400">
            <a:solidFill>
              <a:sysClr val="windowText" lastClr="000000"/>
            </a:solidFill>
            <a:latin typeface="Calibri"/>
            <a:ea typeface="+mn-ea"/>
            <a:cs typeface="+mn-cs"/>
          </a:endParaRPr>
        </a:p>
      </dgm:t>
    </dgm:pt>
    <dgm:pt modelId="{AF2C7A80-4C37-7141-BE67-938B589757F1}">
      <dgm:prSet custT="1"/>
      <dgm:spPr>
        <a:xfrm>
          <a:off x="3850509" y="224783"/>
          <a:ext cx="1086382" cy="593381"/>
        </a:xfrm>
        <a:prstGeom prst="roundRect">
          <a:avLst>
            <a:gd name="adj" fmla="val 10000"/>
          </a:avLst>
        </a:prstGeom>
      </dgm:spPr>
      <dgm:t>
        <a:bodyPr/>
        <a:lstStyle/>
        <a:p>
          <a:r>
            <a:rPr lang="en-US" sz="1400" smtClean="0">
              <a:latin typeface="Calibri"/>
              <a:ea typeface="+mn-ea"/>
              <a:cs typeface="+mn-cs"/>
            </a:rPr>
            <a:t>Adjusting </a:t>
          </a:r>
        </a:p>
        <a:p>
          <a:r>
            <a:rPr lang="en-US" sz="1400" smtClean="0">
              <a:latin typeface="Calibri"/>
              <a:ea typeface="+mn-ea"/>
              <a:cs typeface="+mn-cs"/>
            </a:rPr>
            <a:t>the output data</a:t>
          </a:r>
          <a:endParaRPr lang="en-US" sz="1400">
            <a:latin typeface="Calibri"/>
            <a:ea typeface="+mn-ea"/>
            <a:cs typeface="+mn-cs"/>
          </a:endParaRPr>
        </a:p>
      </dgm:t>
    </dgm:pt>
    <dgm:pt modelId="{DDC9E27E-8754-3A44-B5D7-F6D18F3D37F2}" type="parTrans" cxnId="{A865D399-0FC8-F442-A45A-0E6AE2BB180C}">
      <dgm:prSet/>
      <dgm:spPr/>
      <dgm:t>
        <a:bodyPr/>
        <a:lstStyle/>
        <a:p>
          <a:endParaRPr lang="en-US" sz="1400"/>
        </a:p>
      </dgm:t>
    </dgm:pt>
    <dgm:pt modelId="{BEE9D18B-DB7D-834F-A310-4F3CEBDE00BC}" type="sibTrans" cxnId="{A865D399-0FC8-F442-A45A-0E6AE2BB180C}">
      <dgm:prSet custT="1"/>
      <dgm:spPr>
        <a:xfrm>
          <a:off x="5014768" y="424908"/>
          <a:ext cx="165096" cy="193131"/>
        </a:xfrm>
        <a:prstGeom prst="rightArrow">
          <a:avLst>
            <a:gd name="adj1" fmla="val 60000"/>
            <a:gd name="adj2" fmla="val 50000"/>
          </a:avLst>
        </a:prstGeom>
      </dgm:spPr>
      <dgm:t>
        <a:bodyPr/>
        <a:lstStyle/>
        <a:p>
          <a:endParaRPr lang="en-US" sz="1400">
            <a:solidFill>
              <a:sysClr val="windowText" lastClr="000000"/>
            </a:solidFill>
            <a:latin typeface="Calibri"/>
            <a:ea typeface="+mn-ea"/>
            <a:cs typeface="+mn-cs"/>
          </a:endParaRPr>
        </a:p>
      </dgm:t>
    </dgm:pt>
    <dgm:pt modelId="{C125E650-7A6A-6A4A-B526-EC0CF3DC8834}" type="pres">
      <dgm:prSet presAssocID="{85C0B153-926A-BB43-8D9B-AD983F9B5CE9}" presName="Name0" presStyleCnt="0">
        <dgm:presLayoutVars>
          <dgm:dir/>
          <dgm:resizeHandles val="exact"/>
        </dgm:presLayoutVars>
      </dgm:prSet>
      <dgm:spPr/>
    </dgm:pt>
    <dgm:pt modelId="{80D29E9F-E651-4F44-84BC-4C65BE44CFFF}" type="pres">
      <dgm:prSet presAssocID="{2BD8325C-2DD0-C341-A031-F84A5580545D}" presName="node" presStyleLbl="node1" presStyleIdx="0" presStyleCnt="5" custScaleX="113372">
        <dgm:presLayoutVars>
          <dgm:bulletEnabled val="1"/>
        </dgm:presLayoutVars>
      </dgm:prSet>
      <dgm:spPr/>
      <dgm:t>
        <a:bodyPr/>
        <a:lstStyle/>
        <a:p>
          <a:endParaRPr lang="en-US"/>
        </a:p>
      </dgm:t>
    </dgm:pt>
    <dgm:pt modelId="{08EB72CA-5FCD-A04A-9ABC-DF83241B0C47}" type="pres">
      <dgm:prSet presAssocID="{1CA17F72-9CEE-B346-8F13-6FA4552DA9F5}" presName="sibTrans" presStyleLbl="sibTrans2D1" presStyleIdx="0" presStyleCnt="4"/>
      <dgm:spPr/>
      <dgm:t>
        <a:bodyPr/>
        <a:lstStyle/>
        <a:p>
          <a:endParaRPr lang="en-US"/>
        </a:p>
      </dgm:t>
    </dgm:pt>
    <dgm:pt modelId="{AFDD5663-5294-0C44-8494-075B54D08182}" type="pres">
      <dgm:prSet presAssocID="{1CA17F72-9CEE-B346-8F13-6FA4552DA9F5}" presName="connectorText" presStyleLbl="sibTrans2D1" presStyleIdx="0" presStyleCnt="4"/>
      <dgm:spPr/>
      <dgm:t>
        <a:bodyPr/>
        <a:lstStyle/>
        <a:p>
          <a:endParaRPr lang="en-US"/>
        </a:p>
      </dgm:t>
    </dgm:pt>
    <dgm:pt modelId="{0F3C1928-1E13-0441-866F-5EF0D15E62B8}" type="pres">
      <dgm:prSet presAssocID="{D3E55525-B3AF-4A44-B575-A451D72F7BCA}" presName="node" presStyleLbl="node1" presStyleIdx="1" presStyleCnt="5" custScaleX="116034">
        <dgm:presLayoutVars>
          <dgm:bulletEnabled val="1"/>
        </dgm:presLayoutVars>
      </dgm:prSet>
      <dgm:spPr/>
      <dgm:t>
        <a:bodyPr/>
        <a:lstStyle/>
        <a:p>
          <a:endParaRPr lang="en-US"/>
        </a:p>
      </dgm:t>
    </dgm:pt>
    <dgm:pt modelId="{CFB1D9FA-9D68-C94F-9731-0A45E76361A0}" type="pres">
      <dgm:prSet presAssocID="{013F7D47-B6E2-DE4E-93A7-D72F12CEBCA9}" presName="sibTrans" presStyleLbl="sibTrans2D1" presStyleIdx="1" presStyleCnt="4"/>
      <dgm:spPr/>
      <dgm:t>
        <a:bodyPr/>
        <a:lstStyle/>
        <a:p>
          <a:endParaRPr lang="en-US"/>
        </a:p>
      </dgm:t>
    </dgm:pt>
    <dgm:pt modelId="{7554BE8D-2CA0-D842-9BBF-AC8C3F46475F}" type="pres">
      <dgm:prSet presAssocID="{013F7D47-B6E2-DE4E-93A7-D72F12CEBCA9}" presName="connectorText" presStyleLbl="sibTrans2D1" presStyleIdx="1" presStyleCnt="4"/>
      <dgm:spPr/>
      <dgm:t>
        <a:bodyPr/>
        <a:lstStyle/>
        <a:p>
          <a:endParaRPr lang="en-US"/>
        </a:p>
      </dgm:t>
    </dgm:pt>
    <dgm:pt modelId="{08982944-1B8B-E44D-8FF1-991E2FB1412D}" type="pres">
      <dgm:prSet presAssocID="{20B43EDF-E151-544F-9BB1-C4F6E8C2019F}" presName="node" presStyleLbl="node1" presStyleIdx="2" presStyleCnt="5" custScaleX="143933">
        <dgm:presLayoutVars>
          <dgm:bulletEnabled val="1"/>
        </dgm:presLayoutVars>
      </dgm:prSet>
      <dgm:spPr/>
      <dgm:t>
        <a:bodyPr/>
        <a:lstStyle/>
        <a:p>
          <a:endParaRPr lang="en-US"/>
        </a:p>
      </dgm:t>
    </dgm:pt>
    <dgm:pt modelId="{7D51615A-FBED-E547-9368-BEF1A3A7622C}" type="pres">
      <dgm:prSet presAssocID="{F7DCD797-335C-D544-BD30-79E4906E9C37}" presName="sibTrans" presStyleLbl="sibTrans2D1" presStyleIdx="2" presStyleCnt="4"/>
      <dgm:spPr/>
      <dgm:t>
        <a:bodyPr/>
        <a:lstStyle/>
        <a:p>
          <a:endParaRPr lang="en-US"/>
        </a:p>
      </dgm:t>
    </dgm:pt>
    <dgm:pt modelId="{3AC718C2-D6D3-9A46-ACCE-5AB13E3337FB}" type="pres">
      <dgm:prSet presAssocID="{F7DCD797-335C-D544-BD30-79E4906E9C37}" presName="connectorText" presStyleLbl="sibTrans2D1" presStyleIdx="2" presStyleCnt="4"/>
      <dgm:spPr/>
      <dgm:t>
        <a:bodyPr/>
        <a:lstStyle/>
        <a:p>
          <a:endParaRPr lang="en-US"/>
        </a:p>
      </dgm:t>
    </dgm:pt>
    <dgm:pt modelId="{D310D187-E48B-0540-8A1F-1874791DD17C}" type="pres">
      <dgm:prSet presAssocID="{AF2C7A80-4C37-7141-BE67-938B589757F1}" presName="node" presStyleLbl="node1" presStyleIdx="3" presStyleCnt="5" custScaleX="139502">
        <dgm:presLayoutVars>
          <dgm:bulletEnabled val="1"/>
        </dgm:presLayoutVars>
      </dgm:prSet>
      <dgm:spPr/>
      <dgm:t>
        <a:bodyPr/>
        <a:lstStyle/>
        <a:p>
          <a:endParaRPr lang="en-US"/>
        </a:p>
      </dgm:t>
    </dgm:pt>
    <dgm:pt modelId="{52C12E44-62F0-AB4F-A866-7A1E02698E71}" type="pres">
      <dgm:prSet presAssocID="{BEE9D18B-DB7D-834F-A310-4F3CEBDE00BC}" presName="sibTrans" presStyleLbl="sibTrans2D1" presStyleIdx="3" presStyleCnt="4"/>
      <dgm:spPr/>
      <dgm:t>
        <a:bodyPr/>
        <a:lstStyle/>
        <a:p>
          <a:endParaRPr lang="en-US"/>
        </a:p>
      </dgm:t>
    </dgm:pt>
    <dgm:pt modelId="{D3F34AD9-DC8A-DE47-A98D-50137485DB61}" type="pres">
      <dgm:prSet presAssocID="{BEE9D18B-DB7D-834F-A310-4F3CEBDE00BC}" presName="connectorText" presStyleLbl="sibTrans2D1" presStyleIdx="3" presStyleCnt="4"/>
      <dgm:spPr/>
      <dgm:t>
        <a:bodyPr/>
        <a:lstStyle/>
        <a:p>
          <a:endParaRPr lang="en-US"/>
        </a:p>
      </dgm:t>
    </dgm:pt>
    <dgm:pt modelId="{9262F80E-4546-BF4E-9B2A-B6D16C23D502}" type="pres">
      <dgm:prSet presAssocID="{0D65A823-FB38-3642-BCAE-D9E02C9F4243}" presName="node" presStyleLbl="node1" presStyleIdx="4" presStyleCnt="5">
        <dgm:presLayoutVars>
          <dgm:bulletEnabled val="1"/>
        </dgm:presLayoutVars>
      </dgm:prSet>
      <dgm:spPr/>
      <dgm:t>
        <a:bodyPr/>
        <a:lstStyle/>
        <a:p>
          <a:endParaRPr lang="en-US"/>
        </a:p>
      </dgm:t>
    </dgm:pt>
  </dgm:ptLst>
  <dgm:cxnLst>
    <dgm:cxn modelId="{EB6D4C8A-8E7D-7B42-84BB-789182AA9F90}" srcId="{85C0B153-926A-BB43-8D9B-AD983F9B5CE9}" destId="{2BD8325C-2DD0-C341-A031-F84A5580545D}" srcOrd="0" destOrd="0" parTransId="{DB277D6B-6D2F-FC44-8C12-A88EE07FA482}" sibTransId="{1CA17F72-9CEE-B346-8F13-6FA4552DA9F5}"/>
    <dgm:cxn modelId="{CE3CEBCE-90BD-0344-93F2-A13C1D7187C1}" type="presOf" srcId="{0D65A823-FB38-3642-BCAE-D9E02C9F4243}" destId="{9262F80E-4546-BF4E-9B2A-B6D16C23D502}" srcOrd="0" destOrd="0" presId="urn:microsoft.com/office/officeart/2005/8/layout/process1"/>
    <dgm:cxn modelId="{0665758D-44C9-9440-ADD4-2854391C53FA}" type="presOf" srcId="{1CA17F72-9CEE-B346-8F13-6FA4552DA9F5}" destId="{08EB72CA-5FCD-A04A-9ABC-DF83241B0C47}" srcOrd="0" destOrd="0" presId="urn:microsoft.com/office/officeart/2005/8/layout/process1"/>
    <dgm:cxn modelId="{D90BF782-2979-054F-9E8F-84EB9BB8C7A8}" type="presOf" srcId="{2BD8325C-2DD0-C341-A031-F84A5580545D}" destId="{80D29E9F-E651-4F44-84BC-4C65BE44CFFF}" srcOrd="0" destOrd="0" presId="urn:microsoft.com/office/officeart/2005/8/layout/process1"/>
    <dgm:cxn modelId="{7C86E3BF-1846-D049-A774-7E5758886C1D}" type="presOf" srcId="{BEE9D18B-DB7D-834F-A310-4F3CEBDE00BC}" destId="{D3F34AD9-DC8A-DE47-A98D-50137485DB61}" srcOrd="1" destOrd="0" presId="urn:microsoft.com/office/officeart/2005/8/layout/process1"/>
    <dgm:cxn modelId="{CD4E0A48-7997-654E-A3DC-99FBAD3F7B66}" type="presOf" srcId="{1CA17F72-9CEE-B346-8F13-6FA4552DA9F5}" destId="{AFDD5663-5294-0C44-8494-075B54D08182}" srcOrd="1" destOrd="0" presId="urn:microsoft.com/office/officeart/2005/8/layout/process1"/>
    <dgm:cxn modelId="{8D75D61D-E781-2140-BB09-67204CE5C6D5}" srcId="{85C0B153-926A-BB43-8D9B-AD983F9B5CE9}" destId="{0D65A823-FB38-3642-BCAE-D9E02C9F4243}" srcOrd="4" destOrd="0" parTransId="{54844B8A-6296-1A40-B9F1-839DC1BDE2CB}" sibTransId="{B89E213E-7BFB-2B43-86FC-C0A350AC7128}"/>
    <dgm:cxn modelId="{D1EA0246-6E08-F747-9677-28026C6BB090}" srcId="{85C0B153-926A-BB43-8D9B-AD983F9B5CE9}" destId="{20B43EDF-E151-544F-9BB1-C4F6E8C2019F}" srcOrd="2" destOrd="0" parTransId="{C50B09AE-5775-6C42-ACB2-A67CD8EDE2B6}" sibTransId="{F7DCD797-335C-D544-BD30-79E4906E9C37}"/>
    <dgm:cxn modelId="{6DFD303D-6EEB-8D4E-8BC9-34D2BAA17C1F}" type="presOf" srcId="{20B43EDF-E151-544F-9BB1-C4F6E8C2019F}" destId="{08982944-1B8B-E44D-8FF1-991E2FB1412D}" srcOrd="0" destOrd="0" presId="urn:microsoft.com/office/officeart/2005/8/layout/process1"/>
    <dgm:cxn modelId="{64AE8808-47A8-354F-BF6E-A44120CFA2E2}" type="presOf" srcId="{AF2C7A80-4C37-7141-BE67-938B589757F1}" destId="{D310D187-E48B-0540-8A1F-1874791DD17C}" srcOrd="0" destOrd="0" presId="urn:microsoft.com/office/officeart/2005/8/layout/process1"/>
    <dgm:cxn modelId="{520008DA-98DC-7B4C-8868-85AE693D88D9}" type="presOf" srcId="{F7DCD797-335C-D544-BD30-79E4906E9C37}" destId="{3AC718C2-D6D3-9A46-ACCE-5AB13E3337FB}" srcOrd="1" destOrd="0" presId="urn:microsoft.com/office/officeart/2005/8/layout/process1"/>
    <dgm:cxn modelId="{43D0F784-E9A0-6240-80AD-716FECFC3AA0}" srcId="{85C0B153-926A-BB43-8D9B-AD983F9B5CE9}" destId="{D3E55525-B3AF-4A44-B575-A451D72F7BCA}" srcOrd="1" destOrd="0" parTransId="{AD5973C0-ABE1-3747-9D64-B6030A188A71}" sibTransId="{013F7D47-B6E2-DE4E-93A7-D72F12CEBCA9}"/>
    <dgm:cxn modelId="{E0325D52-F64D-0548-A69B-BACE4CE69D05}" type="presOf" srcId="{013F7D47-B6E2-DE4E-93A7-D72F12CEBCA9}" destId="{7554BE8D-2CA0-D842-9BBF-AC8C3F46475F}" srcOrd="1" destOrd="0" presId="urn:microsoft.com/office/officeart/2005/8/layout/process1"/>
    <dgm:cxn modelId="{37A211EF-A88C-6740-98D5-284469592BE4}" type="presOf" srcId="{013F7D47-B6E2-DE4E-93A7-D72F12CEBCA9}" destId="{CFB1D9FA-9D68-C94F-9731-0A45E76361A0}" srcOrd="0" destOrd="0" presId="urn:microsoft.com/office/officeart/2005/8/layout/process1"/>
    <dgm:cxn modelId="{CED26E18-E3B7-E649-9235-FA8E11CB4E85}" type="presOf" srcId="{BEE9D18B-DB7D-834F-A310-4F3CEBDE00BC}" destId="{52C12E44-62F0-AB4F-A866-7A1E02698E71}" srcOrd="0" destOrd="0" presId="urn:microsoft.com/office/officeart/2005/8/layout/process1"/>
    <dgm:cxn modelId="{7C42737E-EA45-F44B-AF6F-1969331C405B}" type="presOf" srcId="{85C0B153-926A-BB43-8D9B-AD983F9B5CE9}" destId="{C125E650-7A6A-6A4A-B526-EC0CF3DC8834}" srcOrd="0" destOrd="0" presId="urn:microsoft.com/office/officeart/2005/8/layout/process1"/>
    <dgm:cxn modelId="{F174BB68-B9D0-EA4C-94A7-AA42F163A924}" type="presOf" srcId="{F7DCD797-335C-D544-BD30-79E4906E9C37}" destId="{7D51615A-FBED-E547-9368-BEF1A3A7622C}" srcOrd="0" destOrd="0" presId="urn:microsoft.com/office/officeart/2005/8/layout/process1"/>
    <dgm:cxn modelId="{22FE9FD2-54D1-DD4C-876B-C7EAF209B412}" type="presOf" srcId="{D3E55525-B3AF-4A44-B575-A451D72F7BCA}" destId="{0F3C1928-1E13-0441-866F-5EF0D15E62B8}" srcOrd="0" destOrd="0" presId="urn:microsoft.com/office/officeart/2005/8/layout/process1"/>
    <dgm:cxn modelId="{A865D399-0FC8-F442-A45A-0E6AE2BB180C}" srcId="{85C0B153-926A-BB43-8D9B-AD983F9B5CE9}" destId="{AF2C7A80-4C37-7141-BE67-938B589757F1}" srcOrd="3" destOrd="0" parTransId="{DDC9E27E-8754-3A44-B5D7-F6D18F3D37F2}" sibTransId="{BEE9D18B-DB7D-834F-A310-4F3CEBDE00BC}"/>
    <dgm:cxn modelId="{A288DE0B-770A-8F46-AC2C-9895A5990330}" type="presParOf" srcId="{C125E650-7A6A-6A4A-B526-EC0CF3DC8834}" destId="{80D29E9F-E651-4F44-84BC-4C65BE44CFFF}" srcOrd="0" destOrd="0" presId="urn:microsoft.com/office/officeart/2005/8/layout/process1"/>
    <dgm:cxn modelId="{3ACB0347-F039-554D-A782-54316EB45A10}" type="presParOf" srcId="{C125E650-7A6A-6A4A-B526-EC0CF3DC8834}" destId="{08EB72CA-5FCD-A04A-9ABC-DF83241B0C47}" srcOrd="1" destOrd="0" presId="urn:microsoft.com/office/officeart/2005/8/layout/process1"/>
    <dgm:cxn modelId="{D34D57C6-134C-E842-9B7C-59B1D5823D8C}" type="presParOf" srcId="{08EB72CA-5FCD-A04A-9ABC-DF83241B0C47}" destId="{AFDD5663-5294-0C44-8494-075B54D08182}" srcOrd="0" destOrd="0" presId="urn:microsoft.com/office/officeart/2005/8/layout/process1"/>
    <dgm:cxn modelId="{03947B78-2338-F14A-8D39-6E6406D89630}" type="presParOf" srcId="{C125E650-7A6A-6A4A-B526-EC0CF3DC8834}" destId="{0F3C1928-1E13-0441-866F-5EF0D15E62B8}" srcOrd="2" destOrd="0" presId="urn:microsoft.com/office/officeart/2005/8/layout/process1"/>
    <dgm:cxn modelId="{0269EF34-C058-C54B-BAE5-642396866E7A}" type="presParOf" srcId="{C125E650-7A6A-6A4A-B526-EC0CF3DC8834}" destId="{CFB1D9FA-9D68-C94F-9731-0A45E76361A0}" srcOrd="3" destOrd="0" presId="urn:microsoft.com/office/officeart/2005/8/layout/process1"/>
    <dgm:cxn modelId="{CA6D8FB0-4368-8F44-B519-9C80D5F74D28}" type="presParOf" srcId="{CFB1D9FA-9D68-C94F-9731-0A45E76361A0}" destId="{7554BE8D-2CA0-D842-9BBF-AC8C3F46475F}" srcOrd="0" destOrd="0" presId="urn:microsoft.com/office/officeart/2005/8/layout/process1"/>
    <dgm:cxn modelId="{78AD86B8-346E-954B-B2D8-F47E4D85C20D}" type="presParOf" srcId="{C125E650-7A6A-6A4A-B526-EC0CF3DC8834}" destId="{08982944-1B8B-E44D-8FF1-991E2FB1412D}" srcOrd="4" destOrd="0" presId="urn:microsoft.com/office/officeart/2005/8/layout/process1"/>
    <dgm:cxn modelId="{D347697A-F4C2-AB46-AA5F-9707FE092CE6}" type="presParOf" srcId="{C125E650-7A6A-6A4A-B526-EC0CF3DC8834}" destId="{7D51615A-FBED-E547-9368-BEF1A3A7622C}" srcOrd="5" destOrd="0" presId="urn:microsoft.com/office/officeart/2005/8/layout/process1"/>
    <dgm:cxn modelId="{7A14992C-1482-334F-9311-2B2AE2D2B122}" type="presParOf" srcId="{7D51615A-FBED-E547-9368-BEF1A3A7622C}" destId="{3AC718C2-D6D3-9A46-ACCE-5AB13E3337FB}" srcOrd="0" destOrd="0" presId="urn:microsoft.com/office/officeart/2005/8/layout/process1"/>
    <dgm:cxn modelId="{89987C31-6E2B-D84E-B714-C375F31FE50F}" type="presParOf" srcId="{C125E650-7A6A-6A4A-B526-EC0CF3DC8834}" destId="{D310D187-E48B-0540-8A1F-1874791DD17C}" srcOrd="6" destOrd="0" presId="urn:microsoft.com/office/officeart/2005/8/layout/process1"/>
    <dgm:cxn modelId="{F82BD2CD-D878-3040-9F8C-DAB040D01DE7}" type="presParOf" srcId="{C125E650-7A6A-6A4A-B526-EC0CF3DC8834}" destId="{52C12E44-62F0-AB4F-A866-7A1E02698E71}" srcOrd="7" destOrd="0" presId="urn:microsoft.com/office/officeart/2005/8/layout/process1"/>
    <dgm:cxn modelId="{255CD65E-B412-BF49-A6FB-C19DFA3EC94E}" type="presParOf" srcId="{52C12E44-62F0-AB4F-A866-7A1E02698E71}" destId="{D3F34AD9-DC8A-DE47-A98D-50137485DB61}" srcOrd="0" destOrd="0" presId="urn:microsoft.com/office/officeart/2005/8/layout/process1"/>
    <dgm:cxn modelId="{C0709D73-34AF-9C4E-8A35-8BCEEA077D7E}" type="presParOf" srcId="{C125E650-7A6A-6A4A-B526-EC0CF3DC8834}" destId="{9262F80E-4546-BF4E-9B2A-B6D16C23D50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pt>
    <dgm:pt modelId="{2BD8325C-2DD0-C341-A031-F84A5580545D}">
      <dgm:prSet phldrT="[Text]" custT="1"/>
      <dgm:spPr>
        <a:xfrm>
          <a:off x="9169" y="382781"/>
          <a:ext cx="942086" cy="522463"/>
        </a:xfrm>
      </dgm:spPr>
      <dgm:t>
        <a:bodyPr/>
        <a:lstStyle/>
        <a:p>
          <a:pPr algn="ctr"/>
          <a:r>
            <a:rPr lang="en-US" sz="1400" smtClean="0">
              <a:latin typeface="Calibri"/>
              <a:ea typeface="+mn-ea"/>
              <a:cs typeface="+mn-cs"/>
            </a:rPr>
            <a:t>Benchmark Data</a:t>
          </a:r>
          <a:endParaRPr lang="en-US" sz="1400" dirty="0">
            <a:latin typeface="Calibri"/>
            <a:ea typeface="+mn-ea"/>
            <a:cs typeface="+mn-cs"/>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1034353" y="540972"/>
          <a:ext cx="176165" cy="206080"/>
        </a:xfrm>
      </dgm:spPr>
      <dgm:t>
        <a:bodyPr/>
        <a:lstStyle/>
        <a:p>
          <a:pPr algn="ctr"/>
          <a:endParaRPr lang="en-US" sz="1400">
            <a:solidFill>
              <a:sysClr val="windowText" lastClr="000000"/>
            </a:solidFill>
            <a:latin typeface="Calibri"/>
            <a:ea typeface="+mn-ea"/>
            <a:cs typeface="+mn-cs"/>
          </a:endParaRPr>
        </a:p>
      </dgm:t>
    </dgm:pt>
    <dgm:pt modelId="{20B43EDF-E151-544F-9BB1-C4F6E8C2019F}">
      <dgm:prSet phldrT="[Text]" custT="1"/>
      <dgm:spPr>
        <a:xfrm>
          <a:off x="2580239" y="382781"/>
          <a:ext cx="1196039" cy="522463"/>
        </a:xfrm>
      </dgm:spPr>
      <dgm:t>
        <a:bodyPr/>
        <a:lstStyle/>
        <a:p>
          <a:pPr algn="ctr"/>
          <a:r>
            <a:rPr lang="en-US" sz="1400" dirty="0" smtClean="0">
              <a:latin typeface="Calibri"/>
              <a:ea typeface="+mn-ea"/>
              <a:cs typeface="+mn-cs"/>
            </a:rPr>
            <a:t>Cleansing the Data</a:t>
          </a:r>
          <a:endParaRPr lang="en-US" sz="1400" dirty="0">
            <a:latin typeface="Calibri"/>
            <a:ea typeface="+mn-ea"/>
            <a:cs typeface="+mn-cs"/>
          </a:endParaRPr>
        </a:p>
      </dgm:t>
    </dgm:pt>
    <dgm:pt modelId="{C50B09AE-5775-6C42-ACB2-A67CD8EDE2B6}" type="parTrans" cxnId="{D1EA0246-6E08-F747-9677-28026C6BB090}">
      <dgm:prSet/>
      <dgm:spPr/>
      <dgm:t>
        <a:bodyPr/>
        <a:lstStyle/>
        <a:p>
          <a:pPr algn="ctr"/>
          <a:endParaRPr lang="en-US" sz="1400"/>
        </a:p>
      </dgm:t>
    </dgm:pt>
    <dgm:pt modelId="{F7DCD797-335C-D544-BD30-79E4906E9C37}" type="sibTrans" cxnId="{D1EA0246-6E08-F747-9677-28026C6BB090}">
      <dgm:prSet custT="1"/>
      <dgm:spPr>
        <a:xfrm rot="29374">
          <a:off x="3892913" y="548135"/>
          <a:ext cx="247282" cy="206080"/>
        </a:xfrm>
      </dgm:spPr>
      <dgm:t>
        <a:bodyPr/>
        <a:lstStyle/>
        <a:p>
          <a:pPr algn="ctr"/>
          <a:endParaRPr lang="en-US" sz="1400">
            <a:solidFill>
              <a:sysClr val="windowText" lastClr="000000"/>
            </a:solidFill>
            <a:latin typeface="Calibri"/>
            <a:ea typeface="+mn-ea"/>
            <a:cs typeface="+mn-cs"/>
          </a:endParaRPr>
        </a:p>
      </dgm:t>
    </dgm:pt>
    <dgm:pt modelId="{0D65A823-FB38-3642-BCAE-D9E02C9F4243}">
      <dgm:prSet phldrT="[Text]" custT="1"/>
      <dgm:spPr>
        <a:xfrm>
          <a:off x="5600274" y="382781"/>
          <a:ext cx="830969" cy="522463"/>
        </a:xfrm>
      </dgm:spPr>
      <dgm:t>
        <a:bodyPr/>
        <a:lstStyle/>
        <a:p>
          <a:pPr algn="ctr"/>
          <a:r>
            <a:rPr lang="en-US" sz="1400" smtClean="0">
              <a:latin typeface="Calibri"/>
              <a:ea typeface="+mn-ea"/>
              <a:cs typeface="+mn-cs"/>
            </a:rPr>
            <a:t>Select most effective variable</a:t>
          </a:r>
          <a:endParaRPr lang="en-US" sz="1400" dirty="0">
            <a:latin typeface="Calibri"/>
            <a:ea typeface="+mn-ea"/>
            <a:cs typeface="+mn-cs"/>
          </a:endParaRP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dgm:spPr/>
      <dgm:t>
        <a:bodyPr/>
        <a:lstStyle/>
        <a:p>
          <a:pPr algn="ctr"/>
          <a:endParaRPr lang="en-US" sz="1400"/>
        </a:p>
      </dgm:t>
    </dgm:pt>
    <dgm:pt modelId="{D3E55525-B3AF-4A44-B575-A451D72F7BCA}">
      <dgm:prSet custT="1"/>
      <dgm:spPr>
        <a:xfrm>
          <a:off x="1283644" y="382781"/>
          <a:ext cx="964207" cy="522463"/>
        </a:xfrm>
      </dgm:spPr>
      <dgm:t>
        <a:bodyPr/>
        <a:lstStyle/>
        <a:p>
          <a:r>
            <a:rPr lang="en-US" sz="1400" dirty="0" smtClean="0">
              <a:latin typeface="Calibri"/>
              <a:ea typeface="+mn-ea"/>
              <a:cs typeface="+mn-cs"/>
            </a:rPr>
            <a:t>Scatter &amp; Box plots the Data</a:t>
          </a:r>
          <a:endParaRPr lang="en-US" sz="1400" dirty="0">
            <a:latin typeface="Calibri"/>
            <a:ea typeface="+mn-ea"/>
            <a:cs typeface="+mn-cs"/>
          </a:endParaRPr>
        </a:p>
      </dgm:t>
    </dgm:pt>
    <dgm:pt modelId="{AD5973C0-ABE1-3747-9D64-B6030A188A71}" type="parTrans" cxnId="{43D0F784-E9A0-6240-80AD-716FECFC3AA0}">
      <dgm:prSet/>
      <dgm:spPr/>
      <dgm:t>
        <a:bodyPr/>
        <a:lstStyle/>
        <a:p>
          <a:endParaRPr lang="en-US" sz="1400"/>
        </a:p>
      </dgm:t>
    </dgm:pt>
    <dgm:pt modelId="{013F7D47-B6E2-DE4E-93A7-D72F12CEBCA9}" type="sibTrans" cxnId="{43D0F784-E9A0-6240-80AD-716FECFC3AA0}">
      <dgm:prSet custT="1"/>
      <dgm:spPr>
        <a:xfrm>
          <a:off x="2330948" y="540972"/>
          <a:ext cx="176165" cy="206080"/>
        </a:xfrm>
      </dgm:spPr>
      <dgm:t>
        <a:bodyPr/>
        <a:lstStyle/>
        <a:p>
          <a:endParaRPr lang="en-US" sz="1400">
            <a:solidFill>
              <a:sysClr val="windowText" lastClr="000000"/>
            </a:solidFill>
            <a:latin typeface="Calibri"/>
            <a:ea typeface="+mn-ea"/>
            <a:cs typeface="+mn-cs"/>
          </a:endParaRPr>
        </a:p>
      </dgm:t>
    </dgm:pt>
    <dgm:pt modelId="{AF2C7A80-4C37-7141-BE67-938B589757F1}">
      <dgm:prSet custT="1"/>
      <dgm:spPr>
        <a:xfrm>
          <a:off x="4242832" y="396830"/>
          <a:ext cx="1159219" cy="522463"/>
        </a:xfrm>
      </dgm:spPr>
      <dgm:t>
        <a:bodyPr/>
        <a:lstStyle/>
        <a:p>
          <a:r>
            <a:rPr lang="en-US" sz="1400" dirty="0" smtClean="0">
              <a:latin typeface="Calibri"/>
              <a:ea typeface="+mn-ea"/>
              <a:cs typeface="+mn-cs"/>
            </a:rPr>
            <a:t>Correlation and Sensitivity Analysis</a:t>
          </a:r>
          <a:endParaRPr lang="en-US" sz="1400" dirty="0">
            <a:latin typeface="Calibri"/>
            <a:ea typeface="+mn-ea"/>
            <a:cs typeface="+mn-cs"/>
          </a:endParaRPr>
        </a:p>
      </dgm:t>
    </dgm:pt>
    <dgm:pt modelId="{DDC9E27E-8754-3A44-B5D7-F6D18F3D37F2}" type="parTrans" cxnId="{A865D399-0FC8-F442-A45A-0E6AE2BB180C}">
      <dgm:prSet/>
      <dgm:spPr/>
      <dgm:t>
        <a:bodyPr/>
        <a:lstStyle/>
        <a:p>
          <a:endParaRPr lang="en-US" sz="1400"/>
        </a:p>
      </dgm:t>
    </dgm:pt>
    <dgm:pt modelId="{BEE9D18B-DB7D-834F-A310-4F3CEBDE00BC}" type="sibTrans" cxnId="{A865D399-0FC8-F442-A45A-0E6AE2BB180C}">
      <dgm:prSet custT="1"/>
      <dgm:spPr>
        <a:xfrm rot="21559529">
          <a:off x="5451603" y="546996"/>
          <a:ext cx="105065" cy="206080"/>
        </a:xfrm>
      </dgm:spPr>
      <dgm:t>
        <a:bodyPr/>
        <a:lstStyle/>
        <a:p>
          <a:endParaRPr lang="en-US" sz="1400">
            <a:solidFill>
              <a:sysClr val="windowText" lastClr="000000"/>
            </a:solidFill>
            <a:latin typeface="Calibri"/>
            <a:ea typeface="+mn-ea"/>
            <a:cs typeface="+mn-cs"/>
          </a:endParaRPr>
        </a:p>
      </dgm:t>
    </dgm:pt>
    <dgm:pt modelId="{C125E650-7A6A-6A4A-B526-EC0CF3DC8834}" type="pres">
      <dgm:prSet presAssocID="{85C0B153-926A-BB43-8D9B-AD983F9B5CE9}" presName="Name0" presStyleCnt="0">
        <dgm:presLayoutVars>
          <dgm:dir/>
          <dgm:resizeHandles val="exact"/>
        </dgm:presLayoutVars>
      </dgm:prSet>
      <dgm:spPr/>
    </dgm:pt>
    <dgm:pt modelId="{80D29E9F-E651-4F44-84BC-4C65BE44CFFF}" type="pres">
      <dgm:prSet presAssocID="{2BD8325C-2DD0-C341-A031-F84A5580545D}" presName="node" presStyleLbl="node1" presStyleIdx="0" presStyleCnt="5" custScaleX="113372">
        <dgm:presLayoutVars>
          <dgm:bulletEnabled val="1"/>
        </dgm:presLayoutVars>
      </dgm:prSet>
      <dgm:spPr>
        <a:prstGeom prst="roundRect">
          <a:avLst>
            <a:gd name="adj" fmla="val 10000"/>
          </a:avLst>
        </a:prstGeom>
      </dgm:spPr>
      <dgm:t>
        <a:bodyPr/>
        <a:lstStyle/>
        <a:p>
          <a:endParaRPr lang="en-US"/>
        </a:p>
      </dgm:t>
    </dgm:pt>
    <dgm:pt modelId="{08EB72CA-5FCD-A04A-9ABC-DF83241B0C47}" type="pres">
      <dgm:prSet presAssocID="{1CA17F72-9CEE-B346-8F13-6FA4552DA9F5}" presName="sibTrans" presStyleLbl="sibTrans2D1" presStyleIdx="0" presStyleCnt="4"/>
      <dgm:spPr>
        <a:prstGeom prst="rightArrow">
          <a:avLst>
            <a:gd name="adj1" fmla="val 60000"/>
            <a:gd name="adj2" fmla="val 50000"/>
          </a:avLst>
        </a:prstGeom>
      </dgm:spPr>
      <dgm:t>
        <a:bodyPr/>
        <a:lstStyle/>
        <a:p>
          <a:endParaRPr lang="en-US"/>
        </a:p>
      </dgm:t>
    </dgm:pt>
    <dgm:pt modelId="{AFDD5663-5294-0C44-8494-075B54D08182}" type="pres">
      <dgm:prSet presAssocID="{1CA17F72-9CEE-B346-8F13-6FA4552DA9F5}" presName="connectorText" presStyleLbl="sibTrans2D1" presStyleIdx="0" presStyleCnt="4"/>
      <dgm:spPr/>
      <dgm:t>
        <a:bodyPr/>
        <a:lstStyle/>
        <a:p>
          <a:endParaRPr lang="en-US"/>
        </a:p>
      </dgm:t>
    </dgm:pt>
    <dgm:pt modelId="{0F3C1928-1E13-0441-866F-5EF0D15E62B8}" type="pres">
      <dgm:prSet presAssocID="{D3E55525-B3AF-4A44-B575-A451D72F7BCA}" presName="node" presStyleLbl="node1" presStyleIdx="1" presStyleCnt="5" custScaleX="116034">
        <dgm:presLayoutVars>
          <dgm:bulletEnabled val="1"/>
        </dgm:presLayoutVars>
      </dgm:prSet>
      <dgm:spPr>
        <a:prstGeom prst="roundRect">
          <a:avLst>
            <a:gd name="adj" fmla="val 10000"/>
          </a:avLst>
        </a:prstGeom>
      </dgm:spPr>
      <dgm:t>
        <a:bodyPr/>
        <a:lstStyle/>
        <a:p>
          <a:endParaRPr lang="en-US"/>
        </a:p>
      </dgm:t>
    </dgm:pt>
    <dgm:pt modelId="{CFB1D9FA-9D68-C94F-9731-0A45E76361A0}" type="pres">
      <dgm:prSet presAssocID="{013F7D47-B6E2-DE4E-93A7-D72F12CEBCA9}" presName="sibTrans" presStyleLbl="sibTrans2D1" presStyleIdx="1" presStyleCnt="4"/>
      <dgm:spPr>
        <a:prstGeom prst="rightArrow">
          <a:avLst>
            <a:gd name="adj1" fmla="val 60000"/>
            <a:gd name="adj2" fmla="val 50000"/>
          </a:avLst>
        </a:prstGeom>
      </dgm:spPr>
      <dgm:t>
        <a:bodyPr/>
        <a:lstStyle/>
        <a:p>
          <a:endParaRPr lang="en-US"/>
        </a:p>
      </dgm:t>
    </dgm:pt>
    <dgm:pt modelId="{7554BE8D-2CA0-D842-9BBF-AC8C3F46475F}" type="pres">
      <dgm:prSet presAssocID="{013F7D47-B6E2-DE4E-93A7-D72F12CEBCA9}" presName="connectorText" presStyleLbl="sibTrans2D1" presStyleIdx="1" presStyleCnt="4"/>
      <dgm:spPr/>
      <dgm:t>
        <a:bodyPr/>
        <a:lstStyle/>
        <a:p>
          <a:endParaRPr lang="en-US"/>
        </a:p>
      </dgm:t>
    </dgm:pt>
    <dgm:pt modelId="{08982944-1B8B-E44D-8FF1-991E2FB1412D}" type="pres">
      <dgm:prSet presAssocID="{20B43EDF-E151-544F-9BB1-C4F6E8C2019F}" presName="node" presStyleLbl="node1" presStyleIdx="2" presStyleCnt="5" custScaleX="143933">
        <dgm:presLayoutVars>
          <dgm:bulletEnabled val="1"/>
        </dgm:presLayoutVars>
      </dgm:prSet>
      <dgm:spPr>
        <a:prstGeom prst="roundRect">
          <a:avLst>
            <a:gd name="adj" fmla="val 10000"/>
          </a:avLst>
        </a:prstGeom>
      </dgm:spPr>
      <dgm:t>
        <a:bodyPr/>
        <a:lstStyle/>
        <a:p>
          <a:endParaRPr lang="en-US"/>
        </a:p>
      </dgm:t>
    </dgm:pt>
    <dgm:pt modelId="{7D51615A-FBED-E547-9368-BEF1A3A7622C}" type="pres">
      <dgm:prSet presAssocID="{F7DCD797-335C-D544-BD30-79E4906E9C37}" presName="sibTrans" presStyleLbl="sibTrans2D1" presStyleIdx="2" presStyleCnt="4"/>
      <dgm:spPr>
        <a:prstGeom prst="rightArrow">
          <a:avLst>
            <a:gd name="adj1" fmla="val 60000"/>
            <a:gd name="adj2" fmla="val 50000"/>
          </a:avLst>
        </a:prstGeom>
      </dgm:spPr>
      <dgm:t>
        <a:bodyPr/>
        <a:lstStyle/>
        <a:p>
          <a:endParaRPr lang="en-US"/>
        </a:p>
      </dgm:t>
    </dgm:pt>
    <dgm:pt modelId="{3AC718C2-D6D3-9A46-ACCE-5AB13E3337FB}" type="pres">
      <dgm:prSet presAssocID="{F7DCD797-335C-D544-BD30-79E4906E9C37}" presName="connectorText" presStyleLbl="sibTrans2D1" presStyleIdx="2" presStyleCnt="4"/>
      <dgm:spPr/>
      <dgm:t>
        <a:bodyPr/>
        <a:lstStyle/>
        <a:p>
          <a:endParaRPr lang="en-US"/>
        </a:p>
      </dgm:t>
    </dgm:pt>
    <dgm:pt modelId="{D310D187-E48B-0540-8A1F-1874791DD17C}" type="pres">
      <dgm:prSet presAssocID="{AF2C7A80-4C37-7141-BE67-938B589757F1}" presName="node" presStyleLbl="node1" presStyleIdx="3" presStyleCnt="5" custScaleX="139502" custLinFactNeighborX="10877" custLinFactNeighborY="2689">
        <dgm:presLayoutVars>
          <dgm:bulletEnabled val="1"/>
        </dgm:presLayoutVars>
      </dgm:prSet>
      <dgm:spPr>
        <a:prstGeom prst="roundRect">
          <a:avLst>
            <a:gd name="adj" fmla="val 10000"/>
          </a:avLst>
        </a:prstGeom>
      </dgm:spPr>
      <dgm:t>
        <a:bodyPr/>
        <a:lstStyle/>
        <a:p>
          <a:endParaRPr lang="en-US"/>
        </a:p>
      </dgm:t>
    </dgm:pt>
    <dgm:pt modelId="{52C12E44-62F0-AB4F-A866-7A1E02698E71}" type="pres">
      <dgm:prSet presAssocID="{BEE9D18B-DB7D-834F-A310-4F3CEBDE00BC}" presName="sibTrans" presStyleLbl="sibTrans2D1" presStyleIdx="3" presStyleCnt="4"/>
      <dgm:spPr>
        <a:prstGeom prst="rightArrow">
          <a:avLst>
            <a:gd name="adj1" fmla="val 60000"/>
            <a:gd name="adj2" fmla="val 50000"/>
          </a:avLst>
        </a:prstGeom>
      </dgm:spPr>
      <dgm:t>
        <a:bodyPr/>
        <a:lstStyle/>
        <a:p>
          <a:endParaRPr lang="en-US"/>
        </a:p>
      </dgm:t>
    </dgm:pt>
    <dgm:pt modelId="{D3F34AD9-DC8A-DE47-A98D-50137485DB61}" type="pres">
      <dgm:prSet presAssocID="{BEE9D18B-DB7D-834F-A310-4F3CEBDE00BC}" presName="connectorText" presStyleLbl="sibTrans2D1" presStyleIdx="3" presStyleCnt="4"/>
      <dgm:spPr/>
      <dgm:t>
        <a:bodyPr/>
        <a:lstStyle/>
        <a:p>
          <a:endParaRPr lang="en-US"/>
        </a:p>
      </dgm:t>
    </dgm:pt>
    <dgm:pt modelId="{9262F80E-4546-BF4E-9B2A-B6D16C23D502}" type="pres">
      <dgm:prSet presAssocID="{0D65A823-FB38-3642-BCAE-D9E02C9F4243}" presName="node" presStyleLbl="node1" presStyleIdx="4" presStyleCnt="5">
        <dgm:presLayoutVars>
          <dgm:bulletEnabled val="1"/>
        </dgm:presLayoutVars>
      </dgm:prSet>
      <dgm:spPr>
        <a:prstGeom prst="roundRect">
          <a:avLst>
            <a:gd name="adj" fmla="val 10000"/>
          </a:avLst>
        </a:prstGeom>
      </dgm:spPr>
      <dgm:t>
        <a:bodyPr/>
        <a:lstStyle/>
        <a:p>
          <a:endParaRPr lang="en-US"/>
        </a:p>
      </dgm:t>
    </dgm:pt>
  </dgm:ptLst>
  <dgm:cxnLst>
    <dgm:cxn modelId="{EB6D4C8A-8E7D-7B42-84BB-789182AA9F90}" srcId="{85C0B153-926A-BB43-8D9B-AD983F9B5CE9}" destId="{2BD8325C-2DD0-C341-A031-F84A5580545D}" srcOrd="0" destOrd="0" parTransId="{DB277D6B-6D2F-FC44-8C12-A88EE07FA482}" sibTransId="{1CA17F72-9CEE-B346-8F13-6FA4552DA9F5}"/>
    <dgm:cxn modelId="{457DC9A3-E213-A449-99AC-6E30A7F9A199}" type="presOf" srcId="{0D65A823-FB38-3642-BCAE-D9E02C9F4243}" destId="{9262F80E-4546-BF4E-9B2A-B6D16C23D502}" srcOrd="0" destOrd="0" presId="urn:microsoft.com/office/officeart/2005/8/layout/process1"/>
    <dgm:cxn modelId="{5B67253C-0553-894D-A2C4-09FBD66AF3F8}" type="presOf" srcId="{AF2C7A80-4C37-7141-BE67-938B589757F1}" destId="{D310D187-E48B-0540-8A1F-1874791DD17C}" srcOrd="0" destOrd="0" presId="urn:microsoft.com/office/officeart/2005/8/layout/process1"/>
    <dgm:cxn modelId="{A90636F7-F562-0A47-847C-916918D62BB8}" type="presOf" srcId="{BEE9D18B-DB7D-834F-A310-4F3CEBDE00BC}" destId="{52C12E44-62F0-AB4F-A866-7A1E02698E71}" srcOrd="0" destOrd="0" presId="urn:microsoft.com/office/officeart/2005/8/layout/process1"/>
    <dgm:cxn modelId="{8D75D61D-E781-2140-BB09-67204CE5C6D5}" srcId="{85C0B153-926A-BB43-8D9B-AD983F9B5CE9}" destId="{0D65A823-FB38-3642-BCAE-D9E02C9F4243}" srcOrd="4" destOrd="0" parTransId="{54844B8A-6296-1A40-B9F1-839DC1BDE2CB}" sibTransId="{B89E213E-7BFB-2B43-86FC-C0A350AC7128}"/>
    <dgm:cxn modelId="{D1EA0246-6E08-F747-9677-28026C6BB090}" srcId="{85C0B153-926A-BB43-8D9B-AD983F9B5CE9}" destId="{20B43EDF-E151-544F-9BB1-C4F6E8C2019F}" srcOrd="2" destOrd="0" parTransId="{C50B09AE-5775-6C42-ACB2-A67CD8EDE2B6}" sibTransId="{F7DCD797-335C-D544-BD30-79E4906E9C37}"/>
    <dgm:cxn modelId="{61B40B37-CECB-F844-B16A-BCB49BC58364}" type="presOf" srcId="{013F7D47-B6E2-DE4E-93A7-D72F12CEBCA9}" destId="{CFB1D9FA-9D68-C94F-9731-0A45E76361A0}" srcOrd="0" destOrd="0" presId="urn:microsoft.com/office/officeart/2005/8/layout/process1"/>
    <dgm:cxn modelId="{F39CE7D3-6C76-1349-A95E-813B7F69D9E3}" type="presOf" srcId="{D3E55525-B3AF-4A44-B575-A451D72F7BCA}" destId="{0F3C1928-1E13-0441-866F-5EF0D15E62B8}" srcOrd="0" destOrd="0" presId="urn:microsoft.com/office/officeart/2005/8/layout/process1"/>
    <dgm:cxn modelId="{43D0F784-E9A0-6240-80AD-716FECFC3AA0}" srcId="{85C0B153-926A-BB43-8D9B-AD983F9B5CE9}" destId="{D3E55525-B3AF-4A44-B575-A451D72F7BCA}" srcOrd="1" destOrd="0" parTransId="{AD5973C0-ABE1-3747-9D64-B6030A188A71}" sibTransId="{013F7D47-B6E2-DE4E-93A7-D72F12CEBCA9}"/>
    <dgm:cxn modelId="{75BA995E-9CE9-914F-966F-09D8A3EA1585}" type="presOf" srcId="{F7DCD797-335C-D544-BD30-79E4906E9C37}" destId="{3AC718C2-D6D3-9A46-ACCE-5AB13E3337FB}" srcOrd="1" destOrd="0" presId="urn:microsoft.com/office/officeart/2005/8/layout/process1"/>
    <dgm:cxn modelId="{A47D4D09-30CE-194B-B9F9-AC46366E79DB}" type="presOf" srcId="{85C0B153-926A-BB43-8D9B-AD983F9B5CE9}" destId="{C125E650-7A6A-6A4A-B526-EC0CF3DC8834}" srcOrd="0" destOrd="0" presId="urn:microsoft.com/office/officeart/2005/8/layout/process1"/>
    <dgm:cxn modelId="{FB2B3BB5-AD60-6D48-942F-0E4951C9AB7A}" type="presOf" srcId="{1CA17F72-9CEE-B346-8F13-6FA4552DA9F5}" destId="{08EB72CA-5FCD-A04A-9ABC-DF83241B0C47}" srcOrd="0" destOrd="0" presId="urn:microsoft.com/office/officeart/2005/8/layout/process1"/>
    <dgm:cxn modelId="{1F1180AC-78F7-B647-AD4C-70CFDED52492}" type="presOf" srcId="{013F7D47-B6E2-DE4E-93A7-D72F12CEBCA9}" destId="{7554BE8D-2CA0-D842-9BBF-AC8C3F46475F}" srcOrd="1" destOrd="0" presId="urn:microsoft.com/office/officeart/2005/8/layout/process1"/>
    <dgm:cxn modelId="{626EB461-D078-4E4A-82F7-406219CFB5D4}" type="presOf" srcId="{1CA17F72-9CEE-B346-8F13-6FA4552DA9F5}" destId="{AFDD5663-5294-0C44-8494-075B54D08182}" srcOrd="1" destOrd="0" presId="urn:microsoft.com/office/officeart/2005/8/layout/process1"/>
    <dgm:cxn modelId="{A865D399-0FC8-F442-A45A-0E6AE2BB180C}" srcId="{85C0B153-926A-BB43-8D9B-AD983F9B5CE9}" destId="{AF2C7A80-4C37-7141-BE67-938B589757F1}" srcOrd="3" destOrd="0" parTransId="{DDC9E27E-8754-3A44-B5D7-F6D18F3D37F2}" sibTransId="{BEE9D18B-DB7D-834F-A310-4F3CEBDE00BC}"/>
    <dgm:cxn modelId="{71918E59-1CFD-0E40-B9BB-90B7BC3E5845}" type="presOf" srcId="{F7DCD797-335C-D544-BD30-79E4906E9C37}" destId="{7D51615A-FBED-E547-9368-BEF1A3A7622C}" srcOrd="0" destOrd="0" presId="urn:microsoft.com/office/officeart/2005/8/layout/process1"/>
    <dgm:cxn modelId="{0C87984A-5803-884C-950D-300F500EEC11}" type="presOf" srcId="{20B43EDF-E151-544F-9BB1-C4F6E8C2019F}" destId="{08982944-1B8B-E44D-8FF1-991E2FB1412D}" srcOrd="0" destOrd="0" presId="urn:microsoft.com/office/officeart/2005/8/layout/process1"/>
    <dgm:cxn modelId="{0DFB4CF0-1F88-4245-ACD3-4EC821ACEB67}" type="presOf" srcId="{2BD8325C-2DD0-C341-A031-F84A5580545D}" destId="{80D29E9F-E651-4F44-84BC-4C65BE44CFFF}" srcOrd="0" destOrd="0" presId="urn:microsoft.com/office/officeart/2005/8/layout/process1"/>
    <dgm:cxn modelId="{AD47B14D-46C9-E54D-9D28-FCDEB74A7FDF}" type="presOf" srcId="{BEE9D18B-DB7D-834F-A310-4F3CEBDE00BC}" destId="{D3F34AD9-DC8A-DE47-A98D-50137485DB61}" srcOrd="1" destOrd="0" presId="urn:microsoft.com/office/officeart/2005/8/layout/process1"/>
    <dgm:cxn modelId="{7F8E1301-3D88-A84E-B211-A18EC4EB0E5F}" type="presParOf" srcId="{C125E650-7A6A-6A4A-B526-EC0CF3DC8834}" destId="{80D29E9F-E651-4F44-84BC-4C65BE44CFFF}" srcOrd="0" destOrd="0" presId="urn:microsoft.com/office/officeart/2005/8/layout/process1"/>
    <dgm:cxn modelId="{CFA741A5-B393-4949-BB08-5E1D658D2E5C}" type="presParOf" srcId="{C125E650-7A6A-6A4A-B526-EC0CF3DC8834}" destId="{08EB72CA-5FCD-A04A-9ABC-DF83241B0C47}" srcOrd="1" destOrd="0" presId="urn:microsoft.com/office/officeart/2005/8/layout/process1"/>
    <dgm:cxn modelId="{E9D3AB36-CFDE-3245-BA40-CBA592AF3A89}" type="presParOf" srcId="{08EB72CA-5FCD-A04A-9ABC-DF83241B0C47}" destId="{AFDD5663-5294-0C44-8494-075B54D08182}" srcOrd="0" destOrd="0" presId="urn:microsoft.com/office/officeart/2005/8/layout/process1"/>
    <dgm:cxn modelId="{B5A7DF20-67F6-4F42-9BD5-03C63BA2EA24}" type="presParOf" srcId="{C125E650-7A6A-6A4A-B526-EC0CF3DC8834}" destId="{0F3C1928-1E13-0441-866F-5EF0D15E62B8}" srcOrd="2" destOrd="0" presId="urn:microsoft.com/office/officeart/2005/8/layout/process1"/>
    <dgm:cxn modelId="{A7352503-E4D2-F74B-A89B-A1783E76E8EE}" type="presParOf" srcId="{C125E650-7A6A-6A4A-B526-EC0CF3DC8834}" destId="{CFB1D9FA-9D68-C94F-9731-0A45E76361A0}" srcOrd="3" destOrd="0" presId="urn:microsoft.com/office/officeart/2005/8/layout/process1"/>
    <dgm:cxn modelId="{6CB8FDE7-C729-334B-8119-4BF6FE1EA6F1}" type="presParOf" srcId="{CFB1D9FA-9D68-C94F-9731-0A45E76361A0}" destId="{7554BE8D-2CA0-D842-9BBF-AC8C3F46475F}" srcOrd="0" destOrd="0" presId="urn:microsoft.com/office/officeart/2005/8/layout/process1"/>
    <dgm:cxn modelId="{98A736D6-ABD0-C741-8C33-E85BC5A68410}" type="presParOf" srcId="{C125E650-7A6A-6A4A-B526-EC0CF3DC8834}" destId="{08982944-1B8B-E44D-8FF1-991E2FB1412D}" srcOrd="4" destOrd="0" presId="urn:microsoft.com/office/officeart/2005/8/layout/process1"/>
    <dgm:cxn modelId="{4313240A-4D05-CD45-98CC-DE8FCD65CF7A}" type="presParOf" srcId="{C125E650-7A6A-6A4A-B526-EC0CF3DC8834}" destId="{7D51615A-FBED-E547-9368-BEF1A3A7622C}" srcOrd="5" destOrd="0" presId="urn:microsoft.com/office/officeart/2005/8/layout/process1"/>
    <dgm:cxn modelId="{F754139E-5E6C-524F-A610-413946CAD5D3}" type="presParOf" srcId="{7D51615A-FBED-E547-9368-BEF1A3A7622C}" destId="{3AC718C2-D6D3-9A46-ACCE-5AB13E3337FB}" srcOrd="0" destOrd="0" presId="urn:microsoft.com/office/officeart/2005/8/layout/process1"/>
    <dgm:cxn modelId="{2B2B4716-8E9F-A448-BA5F-F551CFC3D985}" type="presParOf" srcId="{C125E650-7A6A-6A4A-B526-EC0CF3DC8834}" destId="{D310D187-E48B-0540-8A1F-1874791DD17C}" srcOrd="6" destOrd="0" presId="urn:microsoft.com/office/officeart/2005/8/layout/process1"/>
    <dgm:cxn modelId="{8B306BBF-C56B-A545-BF83-1293B4C27057}" type="presParOf" srcId="{C125E650-7A6A-6A4A-B526-EC0CF3DC8834}" destId="{52C12E44-62F0-AB4F-A866-7A1E02698E71}" srcOrd="7" destOrd="0" presId="urn:microsoft.com/office/officeart/2005/8/layout/process1"/>
    <dgm:cxn modelId="{159D3EB5-A7AF-C84E-89F6-926C03B31F94}" type="presParOf" srcId="{52C12E44-62F0-AB4F-A866-7A1E02698E71}" destId="{D3F34AD9-DC8A-DE47-A98D-50137485DB61}" srcOrd="0" destOrd="0" presId="urn:microsoft.com/office/officeart/2005/8/layout/process1"/>
    <dgm:cxn modelId="{C40A100F-B76B-A24A-9232-9E86A2CA1966}" type="presParOf" srcId="{C125E650-7A6A-6A4A-B526-EC0CF3DC8834}" destId="{9262F80E-4546-BF4E-9B2A-B6D16C23D50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pt>
    <dgm:pt modelId="{2BD8325C-2DD0-C341-A031-F84A5580545D}">
      <dgm:prSet phldrT="[Text]" custT="1"/>
      <dgm:spPr>
        <a:xfrm>
          <a:off x="9169" y="382781"/>
          <a:ext cx="942086" cy="522463"/>
        </a:xfrm>
      </dgm:spPr>
      <dgm:t>
        <a:bodyPr/>
        <a:lstStyle/>
        <a:p>
          <a:pPr algn="ctr"/>
          <a:r>
            <a:rPr lang="en-US" sz="1400" smtClean="0">
              <a:latin typeface="Calibri"/>
              <a:ea typeface="+mn-ea"/>
              <a:cs typeface="+mn-cs"/>
            </a:rPr>
            <a:t>Benchmark Data</a:t>
          </a:r>
          <a:endParaRPr lang="en-US" sz="1400" dirty="0">
            <a:latin typeface="Calibri"/>
            <a:ea typeface="+mn-ea"/>
            <a:cs typeface="+mn-cs"/>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1034353" y="540972"/>
          <a:ext cx="176165" cy="206080"/>
        </a:xfrm>
      </dgm:spPr>
      <dgm:t>
        <a:bodyPr/>
        <a:lstStyle/>
        <a:p>
          <a:pPr algn="ctr"/>
          <a:endParaRPr lang="en-US" sz="1400">
            <a:solidFill>
              <a:sysClr val="windowText" lastClr="000000"/>
            </a:solidFill>
            <a:latin typeface="Calibri"/>
            <a:ea typeface="+mn-ea"/>
            <a:cs typeface="+mn-cs"/>
          </a:endParaRPr>
        </a:p>
      </dgm:t>
    </dgm:pt>
    <dgm:pt modelId="{20B43EDF-E151-544F-9BB1-C4F6E8C2019F}">
      <dgm:prSet phldrT="[Text]" custT="1"/>
      <dgm:spPr>
        <a:xfrm>
          <a:off x="2580239" y="382781"/>
          <a:ext cx="1196039" cy="522463"/>
        </a:xfrm>
      </dgm:spPr>
      <dgm:t>
        <a:bodyPr/>
        <a:lstStyle/>
        <a:p>
          <a:pPr algn="ctr"/>
          <a:r>
            <a:rPr lang="en-US" sz="1400" dirty="0" smtClean="0">
              <a:latin typeface="Calibri"/>
              <a:ea typeface="+mn-ea"/>
              <a:cs typeface="+mn-cs"/>
            </a:rPr>
            <a:t>Cleansing the Data</a:t>
          </a:r>
          <a:endParaRPr lang="en-US" sz="1400" dirty="0">
            <a:latin typeface="Calibri"/>
            <a:ea typeface="+mn-ea"/>
            <a:cs typeface="+mn-cs"/>
          </a:endParaRPr>
        </a:p>
      </dgm:t>
    </dgm:pt>
    <dgm:pt modelId="{C50B09AE-5775-6C42-ACB2-A67CD8EDE2B6}" type="parTrans" cxnId="{D1EA0246-6E08-F747-9677-28026C6BB090}">
      <dgm:prSet/>
      <dgm:spPr/>
      <dgm:t>
        <a:bodyPr/>
        <a:lstStyle/>
        <a:p>
          <a:pPr algn="ctr"/>
          <a:endParaRPr lang="en-US" sz="1400"/>
        </a:p>
      </dgm:t>
    </dgm:pt>
    <dgm:pt modelId="{F7DCD797-335C-D544-BD30-79E4906E9C37}" type="sibTrans" cxnId="{D1EA0246-6E08-F747-9677-28026C6BB090}">
      <dgm:prSet custT="1"/>
      <dgm:spPr>
        <a:xfrm rot="29374">
          <a:off x="3892913" y="548135"/>
          <a:ext cx="247282" cy="206080"/>
        </a:xfrm>
      </dgm:spPr>
      <dgm:t>
        <a:bodyPr/>
        <a:lstStyle/>
        <a:p>
          <a:pPr algn="ctr"/>
          <a:endParaRPr lang="en-US" sz="1400">
            <a:solidFill>
              <a:sysClr val="windowText" lastClr="000000"/>
            </a:solidFill>
            <a:latin typeface="Calibri"/>
            <a:ea typeface="+mn-ea"/>
            <a:cs typeface="+mn-cs"/>
          </a:endParaRPr>
        </a:p>
      </dgm:t>
    </dgm:pt>
    <dgm:pt modelId="{0D65A823-FB38-3642-BCAE-D9E02C9F4243}">
      <dgm:prSet phldrT="[Text]" custT="1"/>
      <dgm:spPr>
        <a:xfrm>
          <a:off x="5600274" y="382781"/>
          <a:ext cx="830969" cy="522463"/>
        </a:xfrm>
        <a:solidFill>
          <a:srgbClr val="FFFF00"/>
        </a:solidFill>
      </dgm:spPr>
      <dgm:t>
        <a:bodyPr/>
        <a:lstStyle/>
        <a:p>
          <a:pPr algn="ctr"/>
          <a:r>
            <a:rPr lang="en-US" sz="1400" dirty="0" smtClean="0">
              <a:latin typeface="Calibri"/>
              <a:ea typeface="+mn-ea"/>
              <a:cs typeface="+mn-cs"/>
            </a:rPr>
            <a:t>Select most effective variable</a:t>
          </a:r>
          <a:endParaRPr lang="en-US" sz="1400" dirty="0">
            <a:latin typeface="Calibri"/>
            <a:ea typeface="+mn-ea"/>
            <a:cs typeface="+mn-cs"/>
          </a:endParaRP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dgm:spPr/>
      <dgm:t>
        <a:bodyPr/>
        <a:lstStyle/>
        <a:p>
          <a:pPr algn="ctr"/>
          <a:endParaRPr lang="en-US" sz="1400"/>
        </a:p>
      </dgm:t>
    </dgm:pt>
    <dgm:pt modelId="{D3E55525-B3AF-4A44-B575-A451D72F7BCA}">
      <dgm:prSet custT="1"/>
      <dgm:spPr>
        <a:xfrm>
          <a:off x="1283644" y="382781"/>
          <a:ext cx="964207" cy="522463"/>
        </a:xfrm>
      </dgm:spPr>
      <dgm:t>
        <a:bodyPr/>
        <a:lstStyle/>
        <a:p>
          <a:r>
            <a:rPr lang="en-US" sz="1400" dirty="0" smtClean="0">
              <a:latin typeface="Calibri"/>
              <a:ea typeface="+mn-ea"/>
              <a:cs typeface="+mn-cs"/>
            </a:rPr>
            <a:t>Scatter &amp; Box plots the Data</a:t>
          </a:r>
          <a:endParaRPr lang="en-US" sz="1400" dirty="0">
            <a:latin typeface="Calibri"/>
            <a:ea typeface="+mn-ea"/>
            <a:cs typeface="+mn-cs"/>
          </a:endParaRPr>
        </a:p>
      </dgm:t>
    </dgm:pt>
    <dgm:pt modelId="{AD5973C0-ABE1-3747-9D64-B6030A188A71}" type="parTrans" cxnId="{43D0F784-E9A0-6240-80AD-716FECFC3AA0}">
      <dgm:prSet/>
      <dgm:spPr/>
      <dgm:t>
        <a:bodyPr/>
        <a:lstStyle/>
        <a:p>
          <a:endParaRPr lang="en-US" sz="1400"/>
        </a:p>
      </dgm:t>
    </dgm:pt>
    <dgm:pt modelId="{013F7D47-B6E2-DE4E-93A7-D72F12CEBCA9}" type="sibTrans" cxnId="{43D0F784-E9A0-6240-80AD-716FECFC3AA0}">
      <dgm:prSet custT="1"/>
      <dgm:spPr>
        <a:xfrm>
          <a:off x="2330948" y="540972"/>
          <a:ext cx="176165" cy="206080"/>
        </a:xfrm>
      </dgm:spPr>
      <dgm:t>
        <a:bodyPr/>
        <a:lstStyle/>
        <a:p>
          <a:endParaRPr lang="en-US" sz="1400">
            <a:solidFill>
              <a:sysClr val="windowText" lastClr="000000"/>
            </a:solidFill>
            <a:latin typeface="Calibri"/>
            <a:ea typeface="+mn-ea"/>
            <a:cs typeface="+mn-cs"/>
          </a:endParaRPr>
        </a:p>
      </dgm:t>
    </dgm:pt>
    <dgm:pt modelId="{AF2C7A80-4C37-7141-BE67-938B589757F1}">
      <dgm:prSet custT="1"/>
      <dgm:spPr>
        <a:xfrm>
          <a:off x="4242832" y="396830"/>
          <a:ext cx="1159219" cy="522463"/>
        </a:xfrm>
      </dgm:spPr>
      <dgm:t>
        <a:bodyPr/>
        <a:lstStyle/>
        <a:p>
          <a:r>
            <a:rPr lang="en-US" sz="1400" dirty="0" smtClean="0">
              <a:latin typeface="Calibri"/>
              <a:ea typeface="+mn-ea"/>
              <a:cs typeface="+mn-cs"/>
            </a:rPr>
            <a:t>Correlation and Sensitivity Analysis</a:t>
          </a:r>
          <a:endParaRPr lang="en-US" sz="1400" dirty="0">
            <a:latin typeface="Calibri"/>
            <a:ea typeface="+mn-ea"/>
            <a:cs typeface="+mn-cs"/>
          </a:endParaRPr>
        </a:p>
      </dgm:t>
    </dgm:pt>
    <dgm:pt modelId="{DDC9E27E-8754-3A44-B5D7-F6D18F3D37F2}" type="parTrans" cxnId="{A865D399-0FC8-F442-A45A-0E6AE2BB180C}">
      <dgm:prSet/>
      <dgm:spPr/>
      <dgm:t>
        <a:bodyPr/>
        <a:lstStyle/>
        <a:p>
          <a:endParaRPr lang="en-US" sz="1400"/>
        </a:p>
      </dgm:t>
    </dgm:pt>
    <dgm:pt modelId="{BEE9D18B-DB7D-834F-A310-4F3CEBDE00BC}" type="sibTrans" cxnId="{A865D399-0FC8-F442-A45A-0E6AE2BB180C}">
      <dgm:prSet custT="1"/>
      <dgm:spPr>
        <a:xfrm rot="21559529">
          <a:off x="5451603" y="546996"/>
          <a:ext cx="105065" cy="206080"/>
        </a:xfrm>
      </dgm:spPr>
      <dgm:t>
        <a:bodyPr/>
        <a:lstStyle/>
        <a:p>
          <a:endParaRPr lang="en-US" sz="1400">
            <a:solidFill>
              <a:sysClr val="windowText" lastClr="000000"/>
            </a:solidFill>
            <a:latin typeface="Calibri"/>
            <a:ea typeface="+mn-ea"/>
            <a:cs typeface="+mn-cs"/>
          </a:endParaRPr>
        </a:p>
      </dgm:t>
    </dgm:pt>
    <dgm:pt modelId="{C125E650-7A6A-6A4A-B526-EC0CF3DC8834}" type="pres">
      <dgm:prSet presAssocID="{85C0B153-926A-BB43-8D9B-AD983F9B5CE9}" presName="Name0" presStyleCnt="0">
        <dgm:presLayoutVars>
          <dgm:dir/>
          <dgm:resizeHandles val="exact"/>
        </dgm:presLayoutVars>
      </dgm:prSet>
      <dgm:spPr/>
    </dgm:pt>
    <dgm:pt modelId="{80D29E9F-E651-4F44-84BC-4C65BE44CFFF}" type="pres">
      <dgm:prSet presAssocID="{2BD8325C-2DD0-C341-A031-F84A5580545D}" presName="node" presStyleLbl="node1" presStyleIdx="0" presStyleCnt="5" custScaleX="113372">
        <dgm:presLayoutVars>
          <dgm:bulletEnabled val="1"/>
        </dgm:presLayoutVars>
      </dgm:prSet>
      <dgm:spPr>
        <a:prstGeom prst="roundRect">
          <a:avLst>
            <a:gd name="adj" fmla="val 10000"/>
          </a:avLst>
        </a:prstGeom>
      </dgm:spPr>
      <dgm:t>
        <a:bodyPr/>
        <a:lstStyle/>
        <a:p>
          <a:endParaRPr lang="en-US"/>
        </a:p>
      </dgm:t>
    </dgm:pt>
    <dgm:pt modelId="{08EB72CA-5FCD-A04A-9ABC-DF83241B0C47}" type="pres">
      <dgm:prSet presAssocID="{1CA17F72-9CEE-B346-8F13-6FA4552DA9F5}" presName="sibTrans" presStyleLbl="sibTrans2D1" presStyleIdx="0" presStyleCnt="4"/>
      <dgm:spPr>
        <a:prstGeom prst="rightArrow">
          <a:avLst>
            <a:gd name="adj1" fmla="val 60000"/>
            <a:gd name="adj2" fmla="val 50000"/>
          </a:avLst>
        </a:prstGeom>
      </dgm:spPr>
      <dgm:t>
        <a:bodyPr/>
        <a:lstStyle/>
        <a:p>
          <a:endParaRPr lang="en-US"/>
        </a:p>
      </dgm:t>
    </dgm:pt>
    <dgm:pt modelId="{AFDD5663-5294-0C44-8494-075B54D08182}" type="pres">
      <dgm:prSet presAssocID="{1CA17F72-9CEE-B346-8F13-6FA4552DA9F5}" presName="connectorText" presStyleLbl="sibTrans2D1" presStyleIdx="0" presStyleCnt="4"/>
      <dgm:spPr/>
      <dgm:t>
        <a:bodyPr/>
        <a:lstStyle/>
        <a:p>
          <a:endParaRPr lang="en-US"/>
        </a:p>
      </dgm:t>
    </dgm:pt>
    <dgm:pt modelId="{0F3C1928-1E13-0441-866F-5EF0D15E62B8}" type="pres">
      <dgm:prSet presAssocID="{D3E55525-B3AF-4A44-B575-A451D72F7BCA}" presName="node" presStyleLbl="node1" presStyleIdx="1" presStyleCnt="5" custScaleX="116034">
        <dgm:presLayoutVars>
          <dgm:bulletEnabled val="1"/>
        </dgm:presLayoutVars>
      </dgm:prSet>
      <dgm:spPr>
        <a:prstGeom prst="roundRect">
          <a:avLst>
            <a:gd name="adj" fmla="val 10000"/>
          </a:avLst>
        </a:prstGeom>
      </dgm:spPr>
      <dgm:t>
        <a:bodyPr/>
        <a:lstStyle/>
        <a:p>
          <a:endParaRPr lang="en-US"/>
        </a:p>
      </dgm:t>
    </dgm:pt>
    <dgm:pt modelId="{CFB1D9FA-9D68-C94F-9731-0A45E76361A0}" type="pres">
      <dgm:prSet presAssocID="{013F7D47-B6E2-DE4E-93A7-D72F12CEBCA9}" presName="sibTrans" presStyleLbl="sibTrans2D1" presStyleIdx="1" presStyleCnt="4"/>
      <dgm:spPr>
        <a:prstGeom prst="rightArrow">
          <a:avLst>
            <a:gd name="adj1" fmla="val 60000"/>
            <a:gd name="adj2" fmla="val 50000"/>
          </a:avLst>
        </a:prstGeom>
      </dgm:spPr>
      <dgm:t>
        <a:bodyPr/>
        <a:lstStyle/>
        <a:p>
          <a:endParaRPr lang="en-US"/>
        </a:p>
      </dgm:t>
    </dgm:pt>
    <dgm:pt modelId="{7554BE8D-2CA0-D842-9BBF-AC8C3F46475F}" type="pres">
      <dgm:prSet presAssocID="{013F7D47-B6E2-DE4E-93A7-D72F12CEBCA9}" presName="connectorText" presStyleLbl="sibTrans2D1" presStyleIdx="1" presStyleCnt="4"/>
      <dgm:spPr/>
      <dgm:t>
        <a:bodyPr/>
        <a:lstStyle/>
        <a:p>
          <a:endParaRPr lang="en-US"/>
        </a:p>
      </dgm:t>
    </dgm:pt>
    <dgm:pt modelId="{08982944-1B8B-E44D-8FF1-991E2FB1412D}" type="pres">
      <dgm:prSet presAssocID="{20B43EDF-E151-544F-9BB1-C4F6E8C2019F}" presName="node" presStyleLbl="node1" presStyleIdx="2" presStyleCnt="5" custScaleX="143933">
        <dgm:presLayoutVars>
          <dgm:bulletEnabled val="1"/>
        </dgm:presLayoutVars>
      </dgm:prSet>
      <dgm:spPr>
        <a:prstGeom prst="roundRect">
          <a:avLst>
            <a:gd name="adj" fmla="val 10000"/>
          </a:avLst>
        </a:prstGeom>
      </dgm:spPr>
      <dgm:t>
        <a:bodyPr/>
        <a:lstStyle/>
        <a:p>
          <a:endParaRPr lang="en-US"/>
        </a:p>
      </dgm:t>
    </dgm:pt>
    <dgm:pt modelId="{7D51615A-FBED-E547-9368-BEF1A3A7622C}" type="pres">
      <dgm:prSet presAssocID="{F7DCD797-335C-D544-BD30-79E4906E9C37}" presName="sibTrans" presStyleLbl="sibTrans2D1" presStyleIdx="2" presStyleCnt="4"/>
      <dgm:spPr>
        <a:prstGeom prst="rightArrow">
          <a:avLst>
            <a:gd name="adj1" fmla="val 60000"/>
            <a:gd name="adj2" fmla="val 50000"/>
          </a:avLst>
        </a:prstGeom>
      </dgm:spPr>
      <dgm:t>
        <a:bodyPr/>
        <a:lstStyle/>
        <a:p>
          <a:endParaRPr lang="en-US"/>
        </a:p>
      </dgm:t>
    </dgm:pt>
    <dgm:pt modelId="{3AC718C2-D6D3-9A46-ACCE-5AB13E3337FB}" type="pres">
      <dgm:prSet presAssocID="{F7DCD797-335C-D544-BD30-79E4906E9C37}" presName="connectorText" presStyleLbl="sibTrans2D1" presStyleIdx="2" presStyleCnt="4"/>
      <dgm:spPr/>
      <dgm:t>
        <a:bodyPr/>
        <a:lstStyle/>
        <a:p>
          <a:endParaRPr lang="en-US"/>
        </a:p>
      </dgm:t>
    </dgm:pt>
    <dgm:pt modelId="{D310D187-E48B-0540-8A1F-1874791DD17C}" type="pres">
      <dgm:prSet presAssocID="{AF2C7A80-4C37-7141-BE67-938B589757F1}" presName="node" presStyleLbl="node1" presStyleIdx="3" presStyleCnt="5" custScaleX="139502" custLinFactNeighborX="10877" custLinFactNeighborY="2689">
        <dgm:presLayoutVars>
          <dgm:bulletEnabled val="1"/>
        </dgm:presLayoutVars>
      </dgm:prSet>
      <dgm:spPr>
        <a:prstGeom prst="roundRect">
          <a:avLst>
            <a:gd name="adj" fmla="val 10000"/>
          </a:avLst>
        </a:prstGeom>
      </dgm:spPr>
      <dgm:t>
        <a:bodyPr/>
        <a:lstStyle/>
        <a:p>
          <a:endParaRPr lang="en-US"/>
        </a:p>
      </dgm:t>
    </dgm:pt>
    <dgm:pt modelId="{52C12E44-62F0-AB4F-A866-7A1E02698E71}" type="pres">
      <dgm:prSet presAssocID="{BEE9D18B-DB7D-834F-A310-4F3CEBDE00BC}" presName="sibTrans" presStyleLbl="sibTrans2D1" presStyleIdx="3" presStyleCnt="4"/>
      <dgm:spPr>
        <a:prstGeom prst="rightArrow">
          <a:avLst>
            <a:gd name="adj1" fmla="val 60000"/>
            <a:gd name="adj2" fmla="val 50000"/>
          </a:avLst>
        </a:prstGeom>
      </dgm:spPr>
      <dgm:t>
        <a:bodyPr/>
        <a:lstStyle/>
        <a:p>
          <a:endParaRPr lang="en-US"/>
        </a:p>
      </dgm:t>
    </dgm:pt>
    <dgm:pt modelId="{D3F34AD9-DC8A-DE47-A98D-50137485DB61}" type="pres">
      <dgm:prSet presAssocID="{BEE9D18B-DB7D-834F-A310-4F3CEBDE00BC}" presName="connectorText" presStyleLbl="sibTrans2D1" presStyleIdx="3" presStyleCnt="4"/>
      <dgm:spPr/>
      <dgm:t>
        <a:bodyPr/>
        <a:lstStyle/>
        <a:p>
          <a:endParaRPr lang="en-US"/>
        </a:p>
      </dgm:t>
    </dgm:pt>
    <dgm:pt modelId="{9262F80E-4546-BF4E-9B2A-B6D16C23D502}" type="pres">
      <dgm:prSet presAssocID="{0D65A823-FB38-3642-BCAE-D9E02C9F4243}" presName="node" presStyleLbl="node1" presStyleIdx="4" presStyleCnt="5">
        <dgm:presLayoutVars>
          <dgm:bulletEnabled val="1"/>
        </dgm:presLayoutVars>
      </dgm:prSet>
      <dgm:spPr>
        <a:prstGeom prst="roundRect">
          <a:avLst>
            <a:gd name="adj" fmla="val 10000"/>
          </a:avLst>
        </a:prstGeom>
      </dgm:spPr>
      <dgm:t>
        <a:bodyPr/>
        <a:lstStyle/>
        <a:p>
          <a:endParaRPr lang="en-US"/>
        </a:p>
      </dgm:t>
    </dgm:pt>
  </dgm:ptLst>
  <dgm:cxnLst>
    <dgm:cxn modelId="{F1D07353-4187-814A-B54C-62AE1632184B}" type="presOf" srcId="{AF2C7A80-4C37-7141-BE67-938B589757F1}" destId="{D310D187-E48B-0540-8A1F-1874791DD17C}" srcOrd="0" destOrd="0" presId="urn:microsoft.com/office/officeart/2005/8/layout/process1"/>
    <dgm:cxn modelId="{EB6D4C8A-8E7D-7B42-84BB-789182AA9F90}" srcId="{85C0B153-926A-BB43-8D9B-AD983F9B5CE9}" destId="{2BD8325C-2DD0-C341-A031-F84A5580545D}" srcOrd="0" destOrd="0" parTransId="{DB277D6B-6D2F-FC44-8C12-A88EE07FA482}" sibTransId="{1CA17F72-9CEE-B346-8F13-6FA4552DA9F5}"/>
    <dgm:cxn modelId="{327727DE-5944-9E4D-BF11-0D9890DFAF80}" type="presOf" srcId="{20B43EDF-E151-544F-9BB1-C4F6E8C2019F}" destId="{08982944-1B8B-E44D-8FF1-991E2FB1412D}" srcOrd="0" destOrd="0" presId="urn:microsoft.com/office/officeart/2005/8/layout/process1"/>
    <dgm:cxn modelId="{4199A241-EAA6-EC4A-87CA-D042A392AD4E}" type="presOf" srcId="{F7DCD797-335C-D544-BD30-79E4906E9C37}" destId="{7D51615A-FBED-E547-9368-BEF1A3A7622C}" srcOrd="0" destOrd="0" presId="urn:microsoft.com/office/officeart/2005/8/layout/process1"/>
    <dgm:cxn modelId="{91A42B29-7B98-5540-98D0-2037B44EC5D5}" type="presOf" srcId="{85C0B153-926A-BB43-8D9B-AD983F9B5CE9}" destId="{C125E650-7A6A-6A4A-B526-EC0CF3DC8834}" srcOrd="0" destOrd="0" presId="urn:microsoft.com/office/officeart/2005/8/layout/process1"/>
    <dgm:cxn modelId="{8D75D61D-E781-2140-BB09-67204CE5C6D5}" srcId="{85C0B153-926A-BB43-8D9B-AD983F9B5CE9}" destId="{0D65A823-FB38-3642-BCAE-D9E02C9F4243}" srcOrd="4" destOrd="0" parTransId="{54844B8A-6296-1A40-B9F1-839DC1BDE2CB}" sibTransId="{B89E213E-7BFB-2B43-86FC-C0A350AC7128}"/>
    <dgm:cxn modelId="{5C6A09D9-433F-3C42-A316-B64661B964C9}" type="presOf" srcId="{D3E55525-B3AF-4A44-B575-A451D72F7BCA}" destId="{0F3C1928-1E13-0441-866F-5EF0D15E62B8}" srcOrd="0" destOrd="0" presId="urn:microsoft.com/office/officeart/2005/8/layout/process1"/>
    <dgm:cxn modelId="{C98041D3-0D54-2A40-93E8-CF4704AACC0D}" type="presOf" srcId="{013F7D47-B6E2-DE4E-93A7-D72F12CEBCA9}" destId="{CFB1D9FA-9D68-C94F-9731-0A45E76361A0}" srcOrd="0" destOrd="0" presId="urn:microsoft.com/office/officeart/2005/8/layout/process1"/>
    <dgm:cxn modelId="{4E3A2866-7C1B-8F49-9CC6-08218F33988B}" type="presOf" srcId="{1CA17F72-9CEE-B346-8F13-6FA4552DA9F5}" destId="{08EB72CA-5FCD-A04A-9ABC-DF83241B0C47}" srcOrd="0" destOrd="0" presId="urn:microsoft.com/office/officeart/2005/8/layout/process1"/>
    <dgm:cxn modelId="{ABBAB814-E9AF-4A44-BA20-7D694873D46A}" type="presOf" srcId="{0D65A823-FB38-3642-BCAE-D9E02C9F4243}" destId="{9262F80E-4546-BF4E-9B2A-B6D16C23D502}" srcOrd="0" destOrd="0" presId="urn:microsoft.com/office/officeart/2005/8/layout/process1"/>
    <dgm:cxn modelId="{D1EA0246-6E08-F747-9677-28026C6BB090}" srcId="{85C0B153-926A-BB43-8D9B-AD983F9B5CE9}" destId="{20B43EDF-E151-544F-9BB1-C4F6E8C2019F}" srcOrd="2" destOrd="0" parTransId="{C50B09AE-5775-6C42-ACB2-A67CD8EDE2B6}" sibTransId="{F7DCD797-335C-D544-BD30-79E4906E9C37}"/>
    <dgm:cxn modelId="{43D0F784-E9A0-6240-80AD-716FECFC3AA0}" srcId="{85C0B153-926A-BB43-8D9B-AD983F9B5CE9}" destId="{D3E55525-B3AF-4A44-B575-A451D72F7BCA}" srcOrd="1" destOrd="0" parTransId="{AD5973C0-ABE1-3747-9D64-B6030A188A71}" sibTransId="{013F7D47-B6E2-DE4E-93A7-D72F12CEBCA9}"/>
    <dgm:cxn modelId="{3E4E3F23-6AD0-8043-9266-56D28623B41E}" type="presOf" srcId="{BEE9D18B-DB7D-834F-A310-4F3CEBDE00BC}" destId="{52C12E44-62F0-AB4F-A866-7A1E02698E71}" srcOrd="0" destOrd="0" presId="urn:microsoft.com/office/officeart/2005/8/layout/process1"/>
    <dgm:cxn modelId="{FD10F36D-E225-444A-84DC-B72A48A7F046}" type="presOf" srcId="{2BD8325C-2DD0-C341-A031-F84A5580545D}" destId="{80D29E9F-E651-4F44-84BC-4C65BE44CFFF}" srcOrd="0" destOrd="0" presId="urn:microsoft.com/office/officeart/2005/8/layout/process1"/>
    <dgm:cxn modelId="{D693DF32-4A6F-6246-A726-9896F11E95DD}" type="presOf" srcId="{BEE9D18B-DB7D-834F-A310-4F3CEBDE00BC}" destId="{D3F34AD9-DC8A-DE47-A98D-50137485DB61}" srcOrd="1" destOrd="0" presId="urn:microsoft.com/office/officeart/2005/8/layout/process1"/>
    <dgm:cxn modelId="{0CEDE267-72BC-A94E-9217-FEB0C5640DF8}" type="presOf" srcId="{F7DCD797-335C-D544-BD30-79E4906E9C37}" destId="{3AC718C2-D6D3-9A46-ACCE-5AB13E3337FB}" srcOrd="1" destOrd="0" presId="urn:microsoft.com/office/officeart/2005/8/layout/process1"/>
    <dgm:cxn modelId="{493AC2D5-A397-E54F-813B-15D7F32C0E77}" type="presOf" srcId="{1CA17F72-9CEE-B346-8F13-6FA4552DA9F5}" destId="{AFDD5663-5294-0C44-8494-075B54D08182}" srcOrd="1" destOrd="0" presId="urn:microsoft.com/office/officeart/2005/8/layout/process1"/>
    <dgm:cxn modelId="{EB27F50D-B033-D443-AD92-BB498F8B798E}" type="presOf" srcId="{013F7D47-B6E2-DE4E-93A7-D72F12CEBCA9}" destId="{7554BE8D-2CA0-D842-9BBF-AC8C3F46475F}" srcOrd="1" destOrd="0" presId="urn:microsoft.com/office/officeart/2005/8/layout/process1"/>
    <dgm:cxn modelId="{A865D399-0FC8-F442-A45A-0E6AE2BB180C}" srcId="{85C0B153-926A-BB43-8D9B-AD983F9B5CE9}" destId="{AF2C7A80-4C37-7141-BE67-938B589757F1}" srcOrd="3" destOrd="0" parTransId="{DDC9E27E-8754-3A44-B5D7-F6D18F3D37F2}" sibTransId="{BEE9D18B-DB7D-834F-A310-4F3CEBDE00BC}"/>
    <dgm:cxn modelId="{B3E31D9B-D33F-8A4B-9C50-EF44650A236A}" type="presParOf" srcId="{C125E650-7A6A-6A4A-B526-EC0CF3DC8834}" destId="{80D29E9F-E651-4F44-84BC-4C65BE44CFFF}" srcOrd="0" destOrd="0" presId="urn:microsoft.com/office/officeart/2005/8/layout/process1"/>
    <dgm:cxn modelId="{E4F695DF-354E-6340-B610-250487B2E1C4}" type="presParOf" srcId="{C125E650-7A6A-6A4A-B526-EC0CF3DC8834}" destId="{08EB72CA-5FCD-A04A-9ABC-DF83241B0C47}" srcOrd="1" destOrd="0" presId="urn:microsoft.com/office/officeart/2005/8/layout/process1"/>
    <dgm:cxn modelId="{8CE072C9-2686-0849-BB68-B18E8982A1CC}" type="presParOf" srcId="{08EB72CA-5FCD-A04A-9ABC-DF83241B0C47}" destId="{AFDD5663-5294-0C44-8494-075B54D08182}" srcOrd="0" destOrd="0" presId="urn:microsoft.com/office/officeart/2005/8/layout/process1"/>
    <dgm:cxn modelId="{892408A8-E28A-B94C-87CC-744EE28DF6D3}" type="presParOf" srcId="{C125E650-7A6A-6A4A-B526-EC0CF3DC8834}" destId="{0F3C1928-1E13-0441-866F-5EF0D15E62B8}" srcOrd="2" destOrd="0" presId="urn:microsoft.com/office/officeart/2005/8/layout/process1"/>
    <dgm:cxn modelId="{9B30E7A4-1AB3-6446-B45A-5DD071BC61F9}" type="presParOf" srcId="{C125E650-7A6A-6A4A-B526-EC0CF3DC8834}" destId="{CFB1D9FA-9D68-C94F-9731-0A45E76361A0}" srcOrd="3" destOrd="0" presId="urn:microsoft.com/office/officeart/2005/8/layout/process1"/>
    <dgm:cxn modelId="{1CF25BD8-FBE2-3A42-A032-A614749EEC30}" type="presParOf" srcId="{CFB1D9FA-9D68-C94F-9731-0A45E76361A0}" destId="{7554BE8D-2CA0-D842-9BBF-AC8C3F46475F}" srcOrd="0" destOrd="0" presId="urn:microsoft.com/office/officeart/2005/8/layout/process1"/>
    <dgm:cxn modelId="{029AE50B-69A6-F84E-A976-80FFAE05F225}" type="presParOf" srcId="{C125E650-7A6A-6A4A-B526-EC0CF3DC8834}" destId="{08982944-1B8B-E44D-8FF1-991E2FB1412D}" srcOrd="4" destOrd="0" presId="urn:microsoft.com/office/officeart/2005/8/layout/process1"/>
    <dgm:cxn modelId="{587B569C-CBE5-4144-A039-0FC4D6F53A30}" type="presParOf" srcId="{C125E650-7A6A-6A4A-B526-EC0CF3DC8834}" destId="{7D51615A-FBED-E547-9368-BEF1A3A7622C}" srcOrd="5" destOrd="0" presId="urn:microsoft.com/office/officeart/2005/8/layout/process1"/>
    <dgm:cxn modelId="{B7EEFFA7-104A-FB47-83A2-D8882BF0AC2F}" type="presParOf" srcId="{7D51615A-FBED-E547-9368-BEF1A3A7622C}" destId="{3AC718C2-D6D3-9A46-ACCE-5AB13E3337FB}" srcOrd="0" destOrd="0" presId="urn:microsoft.com/office/officeart/2005/8/layout/process1"/>
    <dgm:cxn modelId="{68BAA10C-3AD0-8F47-98F7-A7F9FEE08C86}" type="presParOf" srcId="{C125E650-7A6A-6A4A-B526-EC0CF3DC8834}" destId="{D310D187-E48B-0540-8A1F-1874791DD17C}" srcOrd="6" destOrd="0" presId="urn:microsoft.com/office/officeart/2005/8/layout/process1"/>
    <dgm:cxn modelId="{B48E9987-C7F8-124D-B07A-8DDFC0A350BA}" type="presParOf" srcId="{C125E650-7A6A-6A4A-B526-EC0CF3DC8834}" destId="{52C12E44-62F0-AB4F-A866-7A1E02698E71}" srcOrd="7" destOrd="0" presId="urn:microsoft.com/office/officeart/2005/8/layout/process1"/>
    <dgm:cxn modelId="{8B6A33CC-B4CE-CA48-AC88-BCB52D7C9AAE}" type="presParOf" srcId="{52C12E44-62F0-AB4F-A866-7A1E02698E71}" destId="{D3F34AD9-DC8A-DE47-A98D-50137485DB61}" srcOrd="0" destOrd="0" presId="urn:microsoft.com/office/officeart/2005/8/layout/process1"/>
    <dgm:cxn modelId="{3EDDCFCA-2BCA-8148-9E35-83C4D67DD618}" type="presParOf" srcId="{C125E650-7A6A-6A4A-B526-EC0CF3DC8834}" destId="{9262F80E-4546-BF4E-9B2A-B6D16C23D50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t>
        <a:bodyPr/>
        <a:lstStyle/>
        <a:p>
          <a:endParaRPr lang="en-US"/>
        </a:p>
      </dgm:t>
    </dgm:pt>
    <dgm:pt modelId="{2BD8325C-2DD0-C341-A031-F84A5580545D}">
      <dgm:prSet phldrT="[Text]" custT="1"/>
      <dgm:spPr>
        <a:xfrm>
          <a:off x="5581" y="0"/>
          <a:ext cx="879624" cy="949249"/>
        </a:xfrm>
        <a:prstGeom prst="roundRect">
          <a:avLst>
            <a:gd name="adj" fmla="val 10000"/>
          </a:avLst>
        </a:prstGeom>
      </dgm:spPr>
      <dgm:t>
        <a:bodyPr/>
        <a:lstStyle/>
        <a:p>
          <a:pPr algn="ctr"/>
          <a:r>
            <a:rPr lang="en-US" sz="1400" dirty="0" smtClean="0">
              <a:latin typeface="Calibri"/>
              <a:ea typeface="+mn-ea"/>
              <a:cs typeface="+mn-cs"/>
            </a:rPr>
            <a:t>ANOVA Method</a:t>
          </a:r>
          <a:endParaRPr lang="en-US" sz="1400" dirty="0">
            <a:latin typeface="Calibri"/>
            <a:ea typeface="+mn-ea"/>
            <a:cs typeface="+mn-cs"/>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941623" y="322138"/>
          <a:ext cx="280315" cy="304972"/>
        </a:xfrm>
        <a:prstGeom prst="rightArrow">
          <a:avLst>
            <a:gd name="adj1" fmla="val 60000"/>
            <a:gd name="adj2" fmla="val 50000"/>
          </a:avLst>
        </a:prstGeom>
      </dgm:spPr>
      <dgm:t>
        <a:bodyPr/>
        <a:lstStyle/>
        <a:p>
          <a:pPr algn="ctr"/>
          <a:endParaRPr lang="en-US" sz="1400" dirty="0">
            <a:solidFill>
              <a:sysClr val="windowText" lastClr="000000"/>
            </a:solidFill>
            <a:latin typeface="Calibri"/>
            <a:ea typeface="+mn-ea"/>
            <a:cs typeface="+mn-cs"/>
          </a:endParaRPr>
        </a:p>
      </dgm:t>
    </dgm:pt>
    <dgm:pt modelId="{0D65A823-FB38-3642-BCAE-D9E02C9F4243}">
      <dgm:prSet phldrT="[Text]" custT="1"/>
      <dgm:spPr>
        <a:xfrm>
          <a:off x="4758677" y="0"/>
          <a:ext cx="1248985" cy="949249"/>
        </a:xfrm>
        <a:prstGeom prst="roundRect">
          <a:avLst>
            <a:gd name="adj" fmla="val 10000"/>
          </a:avLst>
        </a:prstGeom>
      </dgm:spPr>
      <dgm:t>
        <a:bodyPr/>
        <a:lstStyle/>
        <a:p>
          <a:pPr algn="ctr"/>
          <a:r>
            <a:rPr lang="en-US" sz="1400" dirty="0" smtClean="0">
              <a:latin typeface="Calibri"/>
              <a:ea typeface="+mn-ea"/>
              <a:cs typeface="+mn-cs"/>
            </a:rPr>
            <a:t>Model Outcomes</a:t>
          </a:r>
        </a:p>
        <a:p>
          <a:pPr algn="ctr"/>
          <a:r>
            <a:rPr lang="en-US" sz="1400" dirty="0" smtClean="0">
              <a:latin typeface="Calibri"/>
              <a:ea typeface="+mn-ea"/>
              <a:cs typeface="+mn-cs"/>
            </a:rPr>
            <a:t>(Solar Power Forecasts)</a:t>
          </a:r>
          <a:endParaRPr lang="en-US" sz="1400" dirty="0">
            <a:latin typeface="Calibri"/>
            <a:ea typeface="+mn-ea"/>
            <a:cs typeface="+mn-cs"/>
          </a:endParaRP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custT="1"/>
      <dgm:spPr>
        <a:xfrm rot="10800000" flipH="1" flipV="1">
          <a:off x="4430401" y="302339"/>
          <a:ext cx="317998" cy="344570"/>
        </a:xfrm>
        <a:prstGeom prst="rightArrow">
          <a:avLst>
            <a:gd name="adj1" fmla="val 60000"/>
            <a:gd name="adj2" fmla="val 50000"/>
          </a:avLst>
        </a:prstGeom>
      </dgm:spPr>
      <dgm:t>
        <a:bodyPr/>
        <a:lstStyle/>
        <a:p>
          <a:pPr algn="ctr"/>
          <a:endParaRPr lang="en-US" sz="1400" dirty="0">
            <a:solidFill>
              <a:sysClr val="windowText" lastClr="000000"/>
            </a:solidFill>
            <a:latin typeface="Calibri"/>
            <a:ea typeface="+mn-ea"/>
            <a:cs typeface="+mn-cs"/>
          </a:endParaRPr>
        </a:p>
      </dgm:t>
    </dgm:pt>
    <dgm:pt modelId="{42ED82E5-DC70-3945-B588-4D4528D7C3DF}">
      <dgm:prSet custT="1"/>
      <dgm:spPr>
        <a:xfrm>
          <a:off x="1266904" y="0"/>
          <a:ext cx="1271698" cy="949249"/>
        </a:xfrm>
        <a:prstGeom prst="roundRect">
          <a:avLst>
            <a:gd name="adj" fmla="val 10000"/>
          </a:avLst>
        </a:prstGeom>
      </dgm:spPr>
      <dgm:t>
        <a:bodyPr/>
        <a:lstStyle/>
        <a:p>
          <a:r>
            <a:rPr lang="en-US" sz="1400" dirty="0" smtClean="0">
              <a:latin typeface="Calibri"/>
              <a:ea typeface="+mn-ea"/>
              <a:cs typeface="+mn-cs"/>
            </a:rPr>
            <a:t>Multiple Linear Regression model</a:t>
          </a:r>
          <a:endParaRPr lang="en-US" sz="1400" dirty="0">
            <a:latin typeface="Calibri"/>
            <a:ea typeface="+mn-ea"/>
            <a:cs typeface="+mn-cs"/>
          </a:endParaRPr>
        </a:p>
      </dgm:t>
    </dgm:pt>
    <dgm:pt modelId="{6107A751-E006-044A-8513-D22E14B100D8}" type="parTrans" cxnId="{4DD654FB-2821-3C48-8D09-315249D234B3}">
      <dgm:prSet/>
      <dgm:spPr/>
      <dgm:t>
        <a:bodyPr/>
        <a:lstStyle/>
        <a:p>
          <a:endParaRPr lang="en-US" sz="1400"/>
        </a:p>
      </dgm:t>
    </dgm:pt>
    <dgm:pt modelId="{DBD27999-F74F-EA4C-8A20-9D413DD26013}" type="sibTrans" cxnId="{4DD654FB-2821-3C48-8D09-315249D234B3}">
      <dgm:prSet custT="1"/>
      <dgm:spPr>
        <a:xfrm rot="10849259" flipH="1">
          <a:off x="2577076" y="304402"/>
          <a:ext cx="292771" cy="288269"/>
        </a:xfrm>
        <a:prstGeom prst="rightArrow">
          <a:avLst>
            <a:gd name="adj1" fmla="val 60000"/>
            <a:gd name="adj2" fmla="val 50000"/>
          </a:avLst>
        </a:prstGeom>
      </dgm:spPr>
      <dgm:t>
        <a:bodyPr/>
        <a:lstStyle/>
        <a:p>
          <a:endParaRPr lang="en-US" sz="1400">
            <a:solidFill>
              <a:sysClr val="windowText" lastClr="000000"/>
            </a:solidFill>
            <a:latin typeface="Calibri"/>
            <a:ea typeface="+mn-ea"/>
            <a:cs typeface="+mn-cs"/>
          </a:endParaRPr>
        </a:p>
      </dgm:t>
    </dgm:pt>
    <dgm:pt modelId="{22B0A834-AF5D-466A-8C9E-AD381D630116}">
      <dgm:prSet custT="1"/>
      <dgm:spPr>
        <a:xfrm>
          <a:off x="2884259" y="0"/>
          <a:ext cx="1494991" cy="949249"/>
        </a:xfrm>
        <a:prstGeom prst="roundRect">
          <a:avLst>
            <a:gd name="adj" fmla="val 10000"/>
          </a:avLst>
        </a:prstGeom>
      </dgm:spPr>
      <dgm:t>
        <a:bodyPr/>
        <a:lstStyle/>
        <a:p>
          <a:endParaRPr lang="en-US" sz="1400" dirty="0" smtClean="0">
            <a:latin typeface="Calibri"/>
            <a:ea typeface="+mn-ea"/>
            <a:cs typeface="+mn-cs"/>
          </a:endParaRPr>
        </a:p>
        <a:p>
          <a:endParaRPr lang="en-US" sz="1400" dirty="0" smtClean="0">
            <a:latin typeface="Calibri"/>
            <a:ea typeface="+mn-ea"/>
            <a:cs typeface="+mn-cs"/>
          </a:endParaRPr>
        </a:p>
        <a:p>
          <a:r>
            <a:rPr lang="en-US" sz="1400" dirty="0" smtClean="0">
              <a:latin typeface="Calibri"/>
              <a:ea typeface="+mn-ea"/>
              <a:cs typeface="+mn-cs"/>
            </a:rPr>
            <a:t>Quantitative,</a:t>
          </a:r>
        </a:p>
        <a:p>
          <a:r>
            <a:rPr lang="en-US" sz="1400" dirty="0" smtClean="0">
              <a:latin typeface="Calibri"/>
              <a:ea typeface="+mn-ea"/>
              <a:cs typeface="+mn-cs"/>
            </a:rPr>
            <a:t>Classification,</a:t>
          </a:r>
        </a:p>
        <a:p>
          <a:r>
            <a:rPr lang="en-US" sz="1400" dirty="0" smtClean="0">
              <a:latin typeface="Calibri"/>
              <a:ea typeface="+mn-ea"/>
              <a:cs typeface="+mn-cs"/>
            </a:rPr>
            <a:t>and Interaction</a:t>
          </a:r>
        </a:p>
        <a:p>
          <a:r>
            <a:rPr lang="en-US" sz="1400" dirty="0" smtClean="0">
              <a:latin typeface="Calibri"/>
              <a:ea typeface="+mn-ea"/>
              <a:cs typeface="+mn-cs"/>
            </a:rPr>
            <a:t>Variables Selection</a:t>
          </a:r>
        </a:p>
        <a:p>
          <a:endParaRPr lang="en-US" sz="1400" dirty="0" smtClean="0">
            <a:latin typeface="Calibri"/>
            <a:ea typeface="+mn-ea"/>
            <a:cs typeface="+mn-cs"/>
          </a:endParaRPr>
        </a:p>
        <a:p>
          <a:endParaRPr lang="en-US" sz="1400" dirty="0">
            <a:latin typeface="Calibri"/>
            <a:ea typeface="+mn-ea"/>
            <a:cs typeface="+mn-cs"/>
          </a:endParaRPr>
        </a:p>
      </dgm:t>
    </dgm:pt>
    <dgm:pt modelId="{6A5C2BB8-3810-4ADB-84B0-28C72E356964}" type="parTrans" cxnId="{71077835-8200-4A29-B28C-3DF7D02B7097}">
      <dgm:prSet/>
      <dgm:spPr/>
      <dgm:t>
        <a:bodyPr/>
        <a:lstStyle/>
        <a:p>
          <a:endParaRPr lang="en-US" sz="1400"/>
        </a:p>
      </dgm:t>
    </dgm:pt>
    <dgm:pt modelId="{3760E036-466A-400F-B4E9-174AD564328A}" type="sibTrans" cxnId="{71077835-8200-4A29-B28C-3DF7D02B7097}">
      <dgm:prSet custScaleX="159044" custScaleY="105728"/>
      <dgm:spPr/>
      <dgm:t>
        <a:bodyPr/>
        <a:lstStyle/>
        <a:p>
          <a:endParaRPr lang="en-US" sz="1400"/>
        </a:p>
      </dgm:t>
    </dgm:pt>
    <dgm:pt modelId="{C125E650-7A6A-6A4A-B526-EC0CF3DC8834}" type="pres">
      <dgm:prSet presAssocID="{85C0B153-926A-BB43-8D9B-AD983F9B5CE9}" presName="Name0" presStyleCnt="0">
        <dgm:presLayoutVars>
          <dgm:dir/>
          <dgm:resizeHandles val="exact"/>
        </dgm:presLayoutVars>
      </dgm:prSet>
      <dgm:spPr/>
      <dgm:t>
        <a:bodyPr/>
        <a:lstStyle/>
        <a:p>
          <a:endParaRPr lang="en-US"/>
        </a:p>
      </dgm:t>
    </dgm:pt>
    <dgm:pt modelId="{80D29E9F-E651-4F44-84BC-4C65BE44CFFF}" type="pres">
      <dgm:prSet presAssocID="{2BD8325C-2DD0-C341-A031-F84A5580545D}" presName="node" presStyleLbl="node1" presStyleIdx="0" presStyleCnt="4" custScaleX="59067">
        <dgm:presLayoutVars>
          <dgm:bulletEnabled val="1"/>
        </dgm:presLayoutVars>
      </dgm:prSet>
      <dgm:spPr/>
      <dgm:t>
        <a:bodyPr/>
        <a:lstStyle/>
        <a:p>
          <a:endParaRPr lang="en-US"/>
        </a:p>
      </dgm:t>
    </dgm:pt>
    <dgm:pt modelId="{08EB72CA-5FCD-A04A-9ABC-DF83241B0C47}" type="pres">
      <dgm:prSet presAssocID="{1CA17F72-9CEE-B346-8F13-6FA4552DA9F5}" presName="sibTrans" presStyleLbl="sibTrans2D1" presStyleIdx="0" presStyleCnt="3" custScaleX="138564"/>
      <dgm:spPr/>
      <dgm:t>
        <a:bodyPr/>
        <a:lstStyle/>
        <a:p>
          <a:endParaRPr lang="en-US"/>
        </a:p>
      </dgm:t>
    </dgm:pt>
    <dgm:pt modelId="{AFDD5663-5294-0C44-8494-075B54D08182}" type="pres">
      <dgm:prSet presAssocID="{1CA17F72-9CEE-B346-8F13-6FA4552DA9F5}" presName="connectorText" presStyleLbl="sibTrans2D1" presStyleIdx="0" presStyleCnt="3"/>
      <dgm:spPr/>
      <dgm:t>
        <a:bodyPr/>
        <a:lstStyle/>
        <a:p>
          <a:endParaRPr lang="en-US"/>
        </a:p>
      </dgm:t>
    </dgm:pt>
    <dgm:pt modelId="{B9B64FFE-232E-B047-BD64-DC95102DEBD0}" type="pres">
      <dgm:prSet presAssocID="{42ED82E5-DC70-3945-B588-4D4528D7C3DF}" presName="node" presStyleLbl="node1" presStyleIdx="1" presStyleCnt="4" custScaleX="77988" custLinFactNeighborX="-5574">
        <dgm:presLayoutVars>
          <dgm:bulletEnabled val="1"/>
        </dgm:presLayoutVars>
      </dgm:prSet>
      <dgm:spPr/>
      <dgm:t>
        <a:bodyPr/>
        <a:lstStyle/>
        <a:p>
          <a:endParaRPr lang="en-US"/>
        </a:p>
      </dgm:t>
    </dgm:pt>
    <dgm:pt modelId="{E28EC317-C140-8B4A-B770-E8A31C5FE2A6}" type="pres">
      <dgm:prSet presAssocID="{DBD27999-F74F-EA4C-8A20-9D413DD26013}" presName="sibTrans" presStyleLbl="sibTrans2D1" presStyleIdx="1" presStyleCnt="3" custAng="10750741" custFlipHor="1" custScaleX="24882" custScaleY="94523" custLinFactNeighborX="-76797" custLinFactNeighborY="-8554"/>
      <dgm:spPr/>
      <dgm:t>
        <a:bodyPr/>
        <a:lstStyle/>
        <a:p>
          <a:endParaRPr lang="en-US"/>
        </a:p>
      </dgm:t>
    </dgm:pt>
    <dgm:pt modelId="{937A7B4A-F713-944F-B516-DED768A3BECC}" type="pres">
      <dgm:prSet presAssocID="{DBD27999-F74F-EA4C-8A20-9D413DD26013}" presName="connectorText" presStyleLbl="sibTrans2D1" presStyleIdx="1" presStyleCnt="3"/>
      <dgm:spPr/>
      <dgm:t>
        <a:bodyPr/>
        <a:lstStyle/>
        <a:p>
          <a:endParaRPr lang="en-US"/>
        </a:p>
      </dgm:t>
    </dgm:pt>
    <dgm:pt modelId="{9262F80E-4546-BF4E-9B2A-B6D16C23D502}" type="pres">
      <dgm:prSet presAssocID="{0D65A823-FB38-3642-BCAE-D9E02C9F4243}" presName="node" presStyleLbl="node1" presStyleIdx="2" presStyleCnt="4" custScaleX="94956" custLinFactX="84261" custLinFactNeighborX="100000">
        <dgm:presLayoutVars>
          <dgm:bulletEnabled val="1"/>
        </dgm:presLayoutVars>
      </dgm:prSet>
      <dgm:spPr/>
      <dgm:t>
        <a:bodyPr/>
        <a:lstStyle/>
        <a:p>
          <a:endParaRPr lang="en-US"/>
        </a:p>
      </dgm:t>
    </dgm:pt>
    <dgm:pt modelId="{D4C862F2-4D77-449A-A98A-322CE59F9379}" type="pres">
      <dgm:prSet presAssocID="{B89E213E-7BFB-2B43-86FC-C0A350AC7128}" presName="sibTrans" presStyleLbl="sibTrans2D1" presStyleIdx="2" presStyleCnt="3" custAng="0" custFlipVert="1" custFlipHor="1" custScaleX="158133" custScaleY="112984" custLinFactNeighborX="12993"/>
      <dgm:spPr/>
      <dgm:t>
        <a:bodyPr/>
        <a:lstStyle/>
        <a:p>
          <a:endParaRPr lang="en-US"/>
        </a:p>
      </dgm:t>
    </dgm:pt>
    <dgm:pt modelId="{6056BE62-DF59-48F0-B9AB-7AE8678F9CEF}" type="pres">
      <dgm:prSet presAssocID="{B89E213E-7BFB-2B43-86FC-C0A350AC7128}" presName="connectorText" presStyleLbl="sibTrans2D1" presStyleIdx="2" presStyleCnt="3"/>
      <dgm:spPr/>
      <dgm:t>
        <a:bodyPr/>
        <a:lstStyle/>
        <a:p>
          <a:endParaRPr lang="en-US"/>
        </a:p>
      </dgm:t>
    </dgm:pt>
    <dgm:pt modelId="{FF01C81E-B829-4DE6-81A1-35435D5F9B94}" type="pres">
      <dgm:prSet presAssocID="{22B0A834-AF5D-466A-8C9E-AD381D630116}" presName="node" presStyleLbl="node1" presStyleIdx="3" presStyleCnt="4" custScaleX="96864" custLinFactX="-101505" custLinFactNeighborX="-200000">
        <dgm:presLayoutVars>
          <dgm:bulletEnabled val="1"/>
        </dgm:presLayoutVars>
      </dgm:prSet>
      <dgm:spPr/>
      <dgm:t>
        <a:bodyPr/>
        <a:lstStyle/>
        <a:p>
          <a:endParaRPr lang="en-US"/>
        </a:p>
      </dgm:t>
    </dgm:pt>
  </dgm:ptLst>
  <dgm:cxnLst>
    <dgm:cxn modelId="{2C7C8CB7-A91D-1144-B054-EEF5BDC9A289}" type="presOf" srcId="{DBD27999-F74F-EA4C-8A20-9D413DD26013}" destId="{937A7B4A-F713-944F-B516-DED768A3BECC}" srcOrd="1" destOrd="0" presId="urn:microsoft.com/office/officeart/2005/8/layout/process1"/>
    <dgm:cxn modelId="{EB6D4C8A-8E7D-7B42-84BB-789182AA9F90}" srcId="{85C0B153-926A-BB43-8D9B-AD983F9B5CE9}" destId="{2BD8325C-2DD0-C341-A031-F84A5580545D}" srcOrd="0" destOrd="0" parTransId="{DB277D6B-6D2F-FC44-8C12-A88EE07FA482}" sibTransId="{1CA17F72-9CEE-B346-8F13-6FA4552DA9F5}"/>
    <dgm:cxn modelId="{73C2AC42-B67F-AB43-8EA3-A443EDDB6794}" type="presOf" srcId="{1CA17F72-9CEE-B346-8F13-6FA4552DA9F5}" destId="{08EB72CA-5FCD-A04A-9ABC-DF83241B0C47}" srcOrd="0" destOrd="0" presId="urn:microsoft.com/office/officeart/2005/8/layout/process1"/>
    <dgm:cxn modelId="{599F6DDA-8321-0744-A377-F0AB9A7A857F}" type="presOf" srcId="{0D65A823-FB38-3642-BCAE-D9E02C9F4243}" destId="{9262F80E-4546-BF4E-9B2A-B6D16C23D502}" srcOrd="0" destOrd="0" presId="urn:microsoft.com/office/officeart/2005/8/layout/process1"/>
    <dgm:cxn modelId="{95F07300-225E-CC4A-B72C-8A47EB2E955E}" type="presOf" srcId="{B89E213E-7BFB-2B43-86FC-C0A350AC7128}" destId="{6056BE62-DF59-48F0-B9AB-7AE8678F9CEF}" srcOrd="1" destOrd="0" presId="urn:microsoft.com/office/officeart/2005/8/layout/process1"/>
    <dgm:cxn modelId="{71077835-8200-4A29-B28C-3DF7D02B7097}" srcId="{85C0B153-926A-BB43-8D9B-AD983F9B5CE9}" destId="{22B0A834-AF5D-466A-8C9E-AD381D630116}" srcOrd="3" destOrd="0" parTransId="{6A5C2BB8-3810-4ADB-84B0-28C72E356964}" sibTransId="{3760E036-466A-400F-B4E9-174AD564328A}"/>
    <dgm:cxn modelId="{C4944057-D5D5-004B-B52C-CD85D897F46F}" type="presOf" srcId="{DBD27999-F74F-EA4C-8A20-9D413DD26013}" destId="{E28EC317-C140-8B4A-B770-E8A31C5FE2A6}" srcOrd="0" destOrd="0" presId="urn:microsoft.com/office/officeart/2005/8/layout/process1"/>
    <dgm:cxn modelId="{8D75D61D-E781-2140-BB09-67204CE5C6D5}" srcId="{85C0B153-926A-BB43-8D9B-AD983F9B5CE9}" destId="{0D65A823-FB38-3642-BCAE-D9E02C9F4243}" srcOrd="2" destOrd="0" parTransId="{54844B8A-6296-1A40-B9F1-839DC1BDE2CB}" sibTransId="{B89E213E-7BFB-2B43-86FC-C0A350AC7128}"/>
    <dgm:cxn modelId="{F5D5ADDF-A3D1-2147-92E3-1A1DFB359464}" type="presOf" srcId="{42ED82E5-DC70-3945-B588-4D4528D7C3DF}" destId="{B9B64FFE-232E-B047-BD64-DC95102DEBD0}" srcOrd="0" destOrd="0" presId="urn:microsoft.com/office/officeart/2005/8/layout/process1"/>
    <dgm:cxn modelId="{318EF7FB-9573-E347-BFBF-6BEA6AE4D7C8}" type="presOf" srcId="{B89E213E-7BFB-2B43-86FC-C0A350AC7128}" destId="{D4C862F2-4D77-449A-A98A-322CE59F9379}" srcOrd="0" destOrd="0" presId="urn:microsoft.com/office/officeart/2005/8/layout/process1"/>
    <dgm:cxn modelId="{4DD654FB-2821-3C48-8D09-315249D234B3}" srcId="{85C0B153-926A-BB43-8D9B-AD983F9B5CE9}" destId="{42ED82E5-DC70-3945-B588-4D4528D7C3DF}" srcOrd="1" destOrd="0" parTransId="{6107A751-E006-044A-8513-D22E14B100D8}" sibTransId="{DBD27999-F74F-EA4C-8A20-9D413DD26013}"/>
    <dgm:cxn modelId="{1EEBE2D0-8D08-B54C-98E9-3027FD62EEF8}" type="presOf" srcId="{85C0B153-926A-BB43-8D9B-AD983F9B5CE9}" destId="{C125E650-7A6A-6A4A-B526-EC0CF3DC8834}" srcOrd="0" destOrd="0" presId="urn:microsoft.com/office/officeart/2005/8/layout/process1"/>
    <dgm:cxn modelId="{4636C279-6BB3-CE41-A1C3-3160153CC221}" type="presOf" srcId="{2BD8325C-2DD0-C341-A031-F84A5580545D}" destId="{80D29E9F-E651-4F44-84BC-4C65BE44CFFF}" srcOrd="0" destOrd="0" presId="urn:microsoft.com/office/officeart/2005/8/layout/process1"/>
    <dgm:cxn modelId="{929ABD6B-B687-CB43-958A-F5A2E60BB871}" type="presOf" srcId="{1CA17F72-9CEE-B346-8F13-6FA4552DA9F5}" destId="{AFDD5663-5294-0C44-8494-075B54D08182}" srcOrd="1" destOrd="0" presId="urn:microsoft.com/office/officeart/2005/8/layout/process1"/>
    <dgm:cxn modelId="{4EC2D30B-F33A-9E4A-BE2D-7209A01189E7}" type="presOf" srcId="{22B0A834-AF5D-466A-8C9E-AD381D630116}" destId="{FF01C81E-B829-4DE6-81A1-35435D5F9B94}" srcOrd="0" destOrd="0" presId="urn:microsoft.com/office/officeart/2005/8/layout/process1"/>
    <dgm:cxn modelId="{E6CD93D1-122A-0140-96D1-39A9A0BD32DA}" type="presParOf" srcId="{C125E650-7A6A-6A4A-B526-EC0CF3DC8834}" destId="{80D29E9F-E651-4F44-84BC-4C65BE44CFFF}" srcOrd="0" destOrd="0" presId="urn:microsoft.com/office/officeart/2005/8/layout/process1"/>
    <dgm:cxn modelId="{80AE5207-7AB1-694E-9B43-22FEC410C0CE}" type="presParOf" srcId="{C125E650-7A6A-6A4A-B526-EC0CF3DC8834}" destId="{08EB72CA-5FCD-A04A-9ABC-DF83241B0C47}" srcOrd="1" destOrd="0" presId="urn:microsoft.com/office/officeart/2005/8/layout/process1"/>
    <dgm:cxn modelId="{AED4E6B3-7CBE-A240-A2E8-37409B1D6FAB}" type="presParOf" srcId="{08EB72CA-5FCD-A04A-9ABC-DF83241B0C47}" destId="{AFDD5663-5294-0C44-8494-075B54D08182}" srcOrd="0" destOrd="0" presId="urn:microsoft.com/office/officeart/2005/8/layout/process1"/>
    <dgm:cxn modelId="{8E413FE4-9025-1C40-82AC-2DEE95A419E1}" type="presParOf" srcId="{C125E650-7A6A-6A4A-B526-EC0CF3DC8834}" destId="{B9B64FFE-232E-B047-BD64-DC95102DEBD0}" srcOrd="2" destOrd="0" presId="urn:microsoft.com/office/officeart/2005/8/layout/process1"/>
    <dgm:cxn modelId="{E289B136-97B7-A64B-8DB9-E3506E8D18C5}" type="presParOf" srcId="{C125E650-7A6A-6A4A-B526-EC0CF3DC8834}" destId="{E28EC317-C140-8B4A-B770-E8A31C5FE2A6}" srcOrd="3" destOrd="0" presId="urn:microsoft.com/office/officeart/2005/8/layout/process1"/>
    <dgm:cxn modelId="{2F9967EC-E5D8-6F4A-BEDB-34AEC85B8B43}" type="presParOf" srcId="{E28EC317-C140-8B4A-B770-E8A31C5FE2A6}" destId="{937A7B4A-F713-944F-B516-DED768A3BECC}" srcOrd="0" destOrd="0" presId="urn:microsoft.com/office/officeart/2005/8/layout/process1"/>
    <dgm:cxn modelId="{8F61A2B1-0850-8248-AE0B-5E40F6228041}" type="presParOf" srcId="{C125E650-7A6A-6A4A-B526-EC0CF3DC8834}" destId="{9262F80E-4546-BF4E-9B2A-B6D16C23D502}" srcOrd="4" destOrd="0" presId="urn:microsoft.com/office/officeart/2005/8/layout/process1"/>
    <dgm:cxn modelId="{B83566F6-19CD-E644-952C-EBE1DBE0FB21}" type="presParOf" srcId="{C125E650-7A6A-6A4A-B526-EC0CF3DC8834}" destId="{D4C862F2-4D77-449A-A98A-322CE59F9379}" srcOrd="5" destOrd="0" presId="urn:microsoft.com/office/officeart/2005/8/layout/process1"/>
    <dgm:cxn modelId="{0C32F614-EDC9-D348-BFA6-A7D59AEDB5F0}" type="presParOf" srcId="{D4C862F2-4D77-449A-A98A-322CE59F9379}" destId="{6056BE62-DF59-48F0-B9AB-7AE8678F9CEF}" srcOrd="0" destOrd="0" presId="urn:microsoft.com/office/officeart/2005/8/layout/process1"/>
    <dgm:cxn modelId="{B0DC6AC0-67B2-614D-A3C7-1AF395B20D35}" type="presParOf" srcId="{C125E650-7A6A-6A4A-B526-EC0CF3DC8834}" destId="{FF01C81E-B829-4DE6-81A1-35435D5F9B94}"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424E2-0D15-C348-8879-A61801054E0C}">
      <dsp:nvSpPr>
        <dsp:cNvPr id="0" name=""/>
        <dsp:cNvSpPr/>
      </dsp:nvSpPr>
      <dsp:spPr>
        <a:xfrm>
          <a:off x="3897350" y="2184148"/>
          <a:ext cx="2607798" cy="861172"/>
        </a:xfrm>
        <a:custGeom>
          <a:avLst/>
          <a:gdLst/>
          <a:ahLst/>
          <a:cxnLst/>
          <a:rect l="0" t="0" r="0" b="0"/>
          <a:pathLst>
            <a:path>
              <a:moveTo>
                <a:pt x="0" y="0"/>
              </a:moveTo>
              <a:lnTo>
                <a:pt x="0" y="639485"/>
              </a:lnTo>
              <a:lnTo>
                <a:pt x="2607798" y="639485"/>
              </a:lnTo>
              <a:lnTo>
                <a:pt x="2607798" y="86117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5F74BF-AC41-924C-8904-6225BF2F6523}">
      <dsp:nvSpPr>
        <dsp:cNvPr id="0" name=""/>
        <dsp:cNvSpPr/>
      </dsp:nvSpPr>
      <dsp:spPr>
        <a:xfrm>
          <a:off x="3842931" y="2184148"/>
          <a:ext cx="91440" cy="861172"/>
        </a:xfrm>
        <a:custGeom>
          <a:avLst/>
          <a:gdLst/>
          <a:ahLst/>
          <a:cxnLst/>
          <a:rect l="0" t="0" r="0" b="0"/>
          <a:pathLst>
            <a:path>
              <a:moveTo>
                <a:pt x="54418" y="0"/>
              </a:moveTo>
              <a:lnTo>
                <a:pt x="54418" y="639485"/>
              </a:lnTo>
              <a:lnTo>
                <a:pt x="45720" y="639485"/>
              </a:lnTo>
              <a:lnTo>
                <a:pt x="45720" y="86117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1226381" y="2184148"/>
          <a:ext cx="2670969" cy="861172"/>
        </a:xfrm>
        <a:custGeom>
          <a:avLst/>
          <a:gdLst/>
          <a:ahLst/>
          <a:cxnLst/>
          <a:rect l="0" t="0" r="0" b="0"/>
          <a:pathLst>
            <a:path>
              <a:moveTo>
                <a:pt x="2670969" y="0"/>
              </a:moveTo>
              <a:lnTo>
                <a:pt x="2670969" y="639485"/>
              </a:lnTo>
              <a:lnTo>
                <a:pt x="0" y="639485"/>
              </a:lnTo>
              <a:lnTo>
                <a:pt x="0" y="86117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2841693" y="1128491"/>
          <a:ext cx="2111312" cy="105565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i="0" kern="1200" smtClean="0">
              <a:latin typeface="Times New Roman" charset="0"/>
              <a:ea typeface="Times New Roman" charset="0"/>
              <a:cs typeface="Times New Roman" charset="0"/>
            </a:rPr>
            <a:t>Presentation Outline</a:t>
          </a:r>
          <a:endParaRPr lang="en-US" sz="2400" kern="1200" dirty="0"/>
        </a:p>
      </dsp:txBody>
      <dsp:txXfrm>
        <a:off x="2841693" y="1128491"/>
        <a:ext cx="2111312" cy="1055656"/>
      </dsp:txXfrm>
    </dsp:sp>
    <dsp:sp modelId="{DDF6D8D3-BD32-794F-9E9E-71634CC3F050}">
      <dsp:nvSpPr>
        <dsp:cNvPr id="0" name=""/>
        <dsp:cNvSpPr/>
      </dsp:nvSpPr>
      <dsp:spPr>
        <a:xfrm>
          <a:off x="3635" y="3045321"/>
          <a:ext cx="2445491" cy="105565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smtClean="0">
              <a:latin typeface="Times New Roman" charset="0"/>
              <a:ea typeface="Times New Roman" charset="0"/>
              <a:cs typeface="Times New Roman" charset="0"/>
            </a:rPr>
            <a:t>Solar Energy Forecasting </a:t>
          </a:r>
          <a:endParaRPr lang="en-US" sz="2000" b="1" i="0" kern="1200" dirty="0">
            <a:latin typeface="Times New Roman" charset="0"/>
            <a:ea typeface="Times New Roman" charset="0"/>
            <a:cs typeface="Times New Roman" charset="0"/>
          </a:endParaRPr>
        </a:p>
      </dsp:txBody>
      <dsp:txXfrm>
        <a:off x="3635" y="3045321"/>
        <a:ext cx="2445491" cy="1055656"/>
      </dsp:txXfrm>
    </dsp:sp>
    <dsp:sp modelId="{7E1A7E54-AD31-C74C-9BAB-1F97789182CF}">
      <dsp:nvSpPr>
        <dsp:cNvPr id="0" name=""/>
        <dsp:cNvSpPr/>
      </dsp:nvSpPr>
      <dsp:spPr>
        <a:xfrm>
          <a:off x="2719860" y="3045321"/>
          <a:ext cx="2337582" cy="105565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smtClean="0">
              <a:latin typeface="Times New Roman" charset="0"/>
              <a:ea typeface="Times New Roman" charset="0"/>
              <a:cs typeface="Times New Roman" charset="0"/>
            </a:rPr>
            <a:t>Forecasting Model Building</a:t>
          </a:r>
          <a:endParaRPr lang="en-US" sz="2000" b="1" i="0" kern="1200" dirty="0">
            <a:latin typeface="Times New Roman" charset="0"/>
            <a:ea typeface="Times New Roman" charset="0"/>
            <a:cs typeface="Times New Roman" charset="0"/>
          </a:endParaRPr>
        </a:p>
      </dsp:txBody>
      <dsp:txXfrm>
        <a:off x="2719860" y="3045321"/>
        <a:ext cx="2337582" cy="1055656"/>
      </dsp:txXfrm>
    </dsp:sp>
    <dsp:sp modelId="{21AA42B4-B359-C44B-82F7-CE99C0525937}">
      <dsp:nvSpPr>
        <dsp:cNvPr id="0" name=""/>
        <dsp:cNvSpPr/>
      </dsp:nvSpPr>
      <dsp:spPr>
        <a:xfrm>
          <a:off x="5381297" y="3045321"/>
          <a:ext cx="2247703" cy="1055656"/>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smtClean="0">
              <a:latin typeface="Times New Roman" charset="0"/>
              <a:ea typeface="Times New Roman" charset="0"/>
              <a:cs typeface="Times New Roman" charset="0"/>
            </a:rPr>
            <a:t>Model Results and Evaluation</a:t>
          </a:r>
          <a:endParaRPr lang="en-US" sz="2000" b="1" i="0" kern="1200" dirty="0">
            <a:latin typeface="Times New Roman" charset="0"/>
            <a:ea typeface="Times New Roman" charset="0"/>
            <a:cs typeface="Times New Roman" charset="0"/>
          </a:endParaRPr>
        </a:p>
      </dsp:txBody>
      <dsp:txXfrm>
        <a:off x="5381297" y="3045321"/>
        <a:ext cx="2247703" cy="105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11174" y="215404"/>
          <a:ext cx="1148072" cy="101698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Benchmark Data</a:t>
          </a:r>
          <a:endParaRPr lang="en-US" sz="1400" kern="1200" dirty="0">
            <a:latin typeface="Calibri"/>
            <a:ea typeface="+mn-ea"/>
            <a:cs typeface="+mn-cs"/>
          </a:endParaRPr>
        </a:p>
      </dsp:txBody>
      <dsp:txXfrm>
        <a:off x="40961" y="245191"/>
        <a:ext cx="1088498" cy="957415"/>
      </dsp:txXfrm>
    </dsp:sp>
    <dsp:sp modelId="{08EB72CA-5FCD-A04A-9ABC-DF83241B0C47}">
      <dsp:nvSpPr>
        <dsp:cNvPr id="0" name=""/>
        <dsp:cNvSpPr/>
      </dsp:nvSpPr>
      <dsp:spPr>
        <a:xfrm>
          <a:off x="1260513" y="598329"/>
          <a:ext cx="214683" cy="251139"/>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1260513" y="648557"/>
        <a:ext cx="150278" cy="150683"/>
      </dsp:txXfrm>
    </dsp:sp>
    <dsp:sp modelId="{0F3C1928-1E13-0441-866F-5EF0D15E62B8}">
      <dsp:nvSpPr>
        <dsp:cNvPr id="0" name=""/>
        <dsp:cNvSpPr/>
      </dsp:nvSpPr>
      <dsp:spPr>
        <a:xfrm>
          <a:off x="1564311" y="215404"/>
          <a:ext cx="1175029" cy="101698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Data</a:t>
          </a:r>
        </a:p>
        <a:p>
          <a:pPr lvl="0" algn="ctr" defTabSz="622300">
            <a:lnSpc>
              <a:spcPct val="90000"/>
            </a:lnSpc>
            <a:spcBef>
              <a:spcPct val="0"/>
            </a:spcBef>
            <a:spcAft>
              <a:spcPct val="35000"/>
            </a:spcAft>
          </a:pPr>
          <a:r>
            <a:rPr lang="en-US" sz="1400" kern="1200" dirty="0" smtClean="0">
              <a:latin typeface="Calibri"/>
              <a:ea typeface="+mn-ea"/>
              <a:cs typeface="+mn-cs"/>
            </a:rPr>
            <a:t>Preparation</a:t>
          </a:r>
          <a:endParaRPr lang="en-US" sz="1400" kern="1200" dirty="0">
            <a:latin typeface="Calibri"/>
            <a:ea typeface="+mn-ea"/>
            <a:cs typeface="+mn-cs"/>
          </a:endParaRPr>
        </a:p>
      </dsp:txBody>
      <dsp:txXfrm>
        <a:off x="1594098" y="245191"/>
        <a:ext cx="1115455" cy="957415"/>
      </dsp:txXfrm>
    </dsp:sp>
    <dsp:sp modelId="{CFB1D9FA-9D68-C94F-9731-0A45E76361A0}">
      <dsp:nvSpPr>
        <dsp:cNvPr id="0" name=""/>
        <dsp:cNvSpPr/>
      </dsp:nvSpPr>
      <dsp:spPr>
        <a:xfrm>
          <a:off x="2840607" y="598329"/>
          <a:ext cx="214683" cy="251139"/>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2840607" y="648557"/>
        <a:ext cx="150278" cy="150683"/>
      </dsp:txXfrm>
    </dsp:sp>
    <dsp:sp modelId="{08982944-1B8B-E44D-8FF1-991E2FB1412D}">
      <dsp:nvSpPr>
        <dsp:cNvPr id="0" name=""/>
        <dsp:cNvSpPr/>
      </dsp:nvSpPr>
      <dsp:spPr>
        <a:xfrm>
          <a:off x="3144405" y="215404"/>
          <a:ext cx="1457551" cy="101698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Building the Model in</a:t>
          </a:r>
        </a:p>
        <a:p>
          <a:pPr lvl="0" algn="ctr" defTabSz="622300">
            <a:lnSpc>
              <a:spcPct val="90000"/>
            </a:lnSpc>
            <a:spcBef>
              <a:spcPct val="0"/>
            </a:spcBef>
            <a:spcAft>
              <a:spcPct val="35000"/>
            </a:spcAft>
          </a:pPr>
          <a:r>
            <a:rPr lang="en-US" sz="1400" kern="1200" dirty="0" smtClean="0">
              <a:latin typeface="Calibri"/>
              <a:ea typeface="+mn-ea"/>
              <a:cs typeface="+mn-cs"/>
            </a:rPr>
            <a:t>Statistical Software</a:t>
          </a:r>
          <a:endParaRPr lang="en-US" sz="1400" kern="1200" dirty="0">
            <a:latin typeface="Calibri"/>
            <a:ea typeface="+mn-ea"/>
            <a:cs typeface="+mn-cs"/>
          </a:endParaRPr>
        </a:p>
      </dsp:txBody>
      <dsp:txXfrm>
        <a:off x="3174192" y="245191"/>
        <a:ext cx="1397977" cy="957415"/>
      </dsp:txXfrm>
    </dsp:sp>
    <dsp:sp modelId="{7D51615A-FBED-E547-9368-BEF1A3A7622C}">
      <dsp:nvSpPr>
        <dsp:cNvPr id="0" name=""/>
        <dsp:cNvSpPr/>
      </dsp:nvSpPr>
      <dsp:spPr>
        <a:xfrm>
          <a:off x="4703222" y="598329"/>
          <a:ext cx="214683" cy="251139"/>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4703222" y="648557"/>
        <a:ext cx="150278" cy="150683"/>
      </dsp:txXfrm>
    </dsp:sp>
    <dsp:sp modelId="{D310D187-E48B-0540-8A1F-1874791DD17C}">
      <dsp:nvSpPr>
        <dsp:cNvPr id="0" name=""/>
        <dsp:cNvSpPr/>
      </dsp:nvSpPr>
      <dsp:spPr>
        <a:xfrm>
          <a:off x="5007020" y="215404"/>
          <a:ext cx="1412680" cy="101698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smtClean="0">
              <a:latin typeface="Calibri"/>
              <a:ea typeface="+mn-ea"/>
              <a:cs typeface="+mn-cs"/>
            </a:rPr>
            <a:t>Adjusting </a:t>
          </a:r>
        </a:p>
        <a:p>
          <a:pPr lvl="0" algn="ctr" defTabSz="622300">
            <a:lnSpc>
              <a:spcPct val="90000"/>
            </a:lnSpc>
            <a:spcBef>
              <a:spcPct val="0"/>
            </a:spcBef>
            <a:spcAft>
              <a:spcPct val="35000"/>
            </a:spcAft>
          </a:pPr>
          <a:r>
            <a:rPr lang="en-US" sz="1400" kern="1200" smtClean="0">
              <a:latin typeface="Calibri"/>
              <a:ea typeface="+mn-ea"/>
              <a:cs typeface="+mn-cs"/>
            </a:rPr>
            <a:t>the output data</a:t>
          </a:r>
          <a:endParaRPr lang="en-US" sz="1400" kern="1200">
            <a:latin typeface="Calibri"/>
            <a:ea typeface="+mn-ea"/>
            <a:cs typeface="+mn-cs"/>
          </a:endParaRPr>
        </a:p>
      </dsp:txBody>
      <dsp:txXfrm>
        <a:off x="5036807" y="245191"/>
        <a:ext cx="1353106" cy="957415"/>
      </dsp:txXfrm>
    </dsp:sp>
    <dsp:sp modelId="{52C12E44-62F0-AB4F-A866-7A1E02698E71}">
      <dsp:nvSpPr>
        <dsp:cNvPr id="0" name=""/>
        <dsp:cNvSpPr/>
      </dsp:nvSpPr>
      <dsp:spPr>
        <a:xfrm>
          <a:off x="6520967" y="598329"/>
          <a:ext cx="214683" cy="251139"/>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6520967" y="648557"/>
        <a:ext cx="150278" cy="150683"/>
      </dsp:txXfrm>
    </dsp:sp>
    <dsp:sp modelId="{9262F80E-4546-BF4E-9B2A-B6D16C23D502}">
      <dsp:nvSpPr>
        <dsp:cNvPr id="0" name=""/>
        <dsp:cNvSpPr/>
      </dsp:nvSpPr>
      <dsp:spPr>
        <a:xfrm>
          <a:off x="6824765" y="215404"/>
          <a:ext cx="1012659" cy="101698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smtClean="0">
              <a:latin typeface="Calibri"/>
              <a:ea typeface="+mn-ea"/>
              <a:cs typeface="+mn-cs"/>
            </a:rPr>
            <a:t>Outcome Forecasts</a:t>
          </a:r>
          <a:endParaRPr lang="en-US" sz="1400" kern="1200" dirty="0">
            <a:latin typeface="Calibri"/>
            <a:ea typeface="+mn-ea"/>
            <a:cs typeface="+mn-cs"/>
          </a:endParaRPr>
        </a:p>
      </dsp:txBody>
      <dsp:txXfrm>
        <a:off x="6854425" y="245064"/>
        <a:ext cx="953339" cy="957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10957" y="344809"/>
          <a:ext cx="1125780" cy="75080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smtClean="0">
              <a:latin typeface="Calibri"/>
              <a:ea typeface="+mn-ea"/>
              <a:cs typeface="+mn-cs"/>
            </a:rPr>
            <a:t>Benchmark Data</a:t>
          </a:r>
          <a:endParaRPr lang="en-US" sz="1400" kern="1200" dirty="0">
            <a:latin typeface="Calibri"/>
            <a:ea typeface="+mn-ea"/>
            <a:cs typeface="+mn-cs"/>
          </a:endParaRPr>
        </a:p>
      </dsp:txBody>
      <dsp:txXfrm>
        <a:off x="32947" y="366799"/>
        <a:ext cx="1081800" cy="706827"/>
      </dsp:txXfrm>
    </dsp:sp>
    <dsp:sp modelId="{08EB72CA-5FCD-A04A-9ABC-DF83241B0C47}">
      <dsp:nvSpPr>
        <dsp:cNvPr id="0" name=""/>
        <dsp:cNvSpPr/>
      </dsp:nvSpPr>
      <dsp:spPr>
        <a:xfrm>
          <a:off x="1236037"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1236037" y="646334"/>
        <a:ext cx="147361" cy="147757"/>
      </dsp:txXfrm>
    </dsp:sp>
    <dsp:sp modelId="{0F3C1928-1E13-0441-866F-5EF0D15E62B8}">
      <dsp:nvSpPr>
        <dsp:cNvPr id="0" name=""/>
        <dsp:cNvSpPr/>
      </dsp:nvSpPr>
      <dsp:spPr>
        <a:xfrm>
          <a:off x="1533936" y="344809"/>
          <a:ext cx="1152213" cy="75080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Scatter &amp; Box plots the Data</a:t>
          </a:r>
          <a:endParaRPr lang="en-US" sz="1400" kern="1200" dirty="0">
            <a:latin typeface="Calibri"/>
            <a:ea typeface="+mn-ea"/>
            <a:cs typeface="+mn-cs"/>
          </a:endParaRPr>
        </a:p>
      </dsp:txBody>
      <dsp:txXfrm>
        <a:off x="1555926" y="366799"/>
        <a:ext cx="1108233" cy="706827"/>
      </dsp:txXfrm>
    </dsp:sp>
    <dsp:sp modelId="{CFB1D9FA-9D68-C94F-9731-0A45E76361A0}">
      <dsp:nvSpPr>
        <dsp:cNvPr id="0" name=""/>
        <dsp:cNvSpPr/>
      </dsp:nvSpPr>
      <dsp:spPr>
        <a:xfrm>
          <a:off x="2785449"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2785449" y="646334"/>
        <a:ext cx="147361" cy="147757"/>
      </dsp:txXfrm>
    </dsp:sp>
    <dsp:sp modelId="{08982944-1B8B-E44D-8FF1-991E2FB1412D}">
      <dsp:nvSpPr>
        <dsp:cNvPr id="0" name=""/>
        <dsp:cNvSpPr/>
      </dsp:nvSpPr>
      <dsp:spPr>
        <a:xfrm>
          <a:off x="3083348" y="344809"/>
          <a:ext cx="1429249" cy="75080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Cleansing the Data</a:t>
          </a:r>
          <a:endParaRPr lang="en-US" sz="1400" kern="1200" dirty="0">
            <a:latin typeface="Calibri"/>
            <a:ea typeface="+mn-ea"/>
            <a:cs typeface="+mn-cs"/>
          </a:endParaRPr>
        </a:p>
      </dsp:txBody>
      <dsp:txXfrm>
        <a:off x="3105338" y="366799"/>
        <a:ext cx="1385269" cy="706827"/>
      </dsp:txXfrm>
    </dsp:sp>
    <dsp:sp modelId="{7D51615A-FBED-E547-9368-BEF1A3A7622C}">
      <dsp:nvSpPr>
        <dsp:cNvPr id="0" name=""/>
        <dsp:cNvSpPr/>
      </dsp:nvSpPr>
      <dsp:spPr>
        <a:xfrm rot="37563">
          <a:off x="4622691" y="607368"/>
          <a:ext cx="233426" cy="24626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4622693" y="656238"/>
        <a:ext cx="163398" cy="147757"/>
      </dsp:txXfrm>
    </dsp:sp>
    <dsp:sp modelId="{D310D187-E48B-0540-8A1F-1874791DD17C}">
      <dsp:nvSpPr>
        <dsp:cNvPr id="0" name=""/>
        <dsp:cNvSpPr/>
      </dsp:nvSpPr>
      <dsp:spPr>
        <a:xfrm>
          <a:off x="4953000" y="364998"/>
          <a:ext cx="1385250" cy="75080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Correlation and Sensitivity Analysis</a:t>
          </a:r>
          <a:endParaRPr lang="en-US" sz="1400" kern="1200" dirty="0">
            <a:latin typeface="Calibri"/>
            <a:ea typeface="+mn-ea"/>
            <a:cs typeface="+mn-cs"/>
          </a:endParaRPr>
        </a:p>
      </dsp:txBody>
      <dsp:txXfrm>
        <a:off x="4974990" y="386988"/>
        <a:ext cx="1341270" cy="706827"/>
      </dsp:txXfrm>
    </dsp:sp>
    <dsp:sp modelId="{52C12E44-62F0-AB4F-A866-7A1E02698E71}">
      <dsp:nvSpPr>
        <dsp:cNvPr id="0" name=""/>
        <dsp:cNvSpPr/>
      </dsp:nvSpPr>
      <dsp:spPr>
        <a:xfrm rot="21555025">
          <a:off x="6426741" y="605823"/>
          <a:ext cx="187633" cy="24626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6426743" y="655444"/>
        <a:ext cx="131343" cy="147757"/>
      </dsp:txXfrm>
    </dsp:sp>
    <dsp:sp modelId="{9262F80E-4546-BF4E-9B2A-B6D16C23D502}">
      <dsp:nvSpPr>
        <dsp:cNvPr id="0" name=""/>
        <dsp:cNvSpPr/>
      </dsp:nvSpPr>
      <dsp:spPr>
        <a:xfrm>
          <a:off x="6692245" y="344809"/>
          <a:ext cx="992996" cy="75080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smtClean="0">
              <a:latin typeface="Calibri"/>
              <a:ea typeface="+mn-ea"/>
              <a:cs typeface="+mn-cs"/>
            </a:rPr>
            <a:t>Select most effective variable</a:t>
          </a:r>
          <a:endParaRPr lang="en-US" sz="1400" kern="1200" dirty="0">
            <a:latin typeface="Calibri"/>
            <a:ea typeface="+mn-ea"/>
            <a:cs typeface="+mn-cs"/>
          </a:endParaRPr>
        </a:p>
      </dsp:txBody>
      <dsp:txXfrm>
        <a:off x="6714235" y="366799"/>
        <a:ext cx="949016" cy="7068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10957" y="344809"/>
          <a:ext cx="1125780" cy="75080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smtClean="0">
              <a:latin typeface="Calibri"/>
              <a:ea typeface="+mn-ea"/>
              <a:cs typeface="+mn-cs"/>
            </a:rPr>
            <a:t>Benchmark Data</a:t>
          </a:r>
          <a:endParaRPr lang="en-US" sz="1400" kern="1200" dirty="0">
            <a:latin typeface="Calibri"/>
            <a:ea typeface="+mn-ea"/>
            <a:cs typeface="+mn-cs"/>
          </a:endParaRPr>
        </a:p>
      </dsp:txBody>
      <dsp:txXfrm>
        <a:off x="32947" y="366799"/>
        <a:ext cx="1081800" cy="706827"/>
      </dsp:txXfrm>
    </dsp:sp>
    <dsp:sp modelId="{08EB72CA-5FCD-A04A-9ABC-DF83241B0C47}">
      <dsp:nvSpPr>
        <dsp:cNvPr id="0" name=""/>
        <dsp:cNvSpPr/>
      </dsp:nvSpPr>
      <dsp:spPr>
        <a:xfrm>
          <a:off x="1236037"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1236037" y="646334"/>
        <a:ext cx="147361" cy="147757"/>
      </dsp:txXfrm>
    </dsp:sp>
    <dsp:sp modelId="{0F3C1928-1E13-0441-866F-5EF0D15E62B8}">
      <dsp:nvSpPr>
        <dsp:cNvPr id="0" name=""/>
        <dsp:cNvSpPr/>
      </dsp:nvSpPr>
      <dsp:spPr>
        <a:xfrm>
          <a:off x="1533936" y="344809"/>
          <a:ext cx="1152213" cy="75080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Scatter &amp; Box plots the Data</a:t>
          </a:r>
          <a:endParaRPr lang="en-US" sz="1400" kern="1200" dirty="0">
            <a:latin typeface="Calibri"/>
            <a:ea typeface="+mn-ea"/>
            <a:cs typeface="+mn-cs"/>
          </a:endParaRPr>
        </a:p>
      </dsp:txBody>
      <dsp:txXfrm>
        <a:off x="1555926" y="366799"/>
        <a:ext cx="1108233" cy="706827"/>
      </dsp:txXfrm>
    </dsp:sp>
    <dsp:sp modelId="{CFB1D9FA-9D68-C94F-9731-0A45E76361A0}">
      <dsp:nvSpPr>
        <dsp:cNvPr id="0" name=""/>
        <dsp:cNvSpPr/>
      </dsp:nvSpPr>
      <dsp:spPr>
        <a:xfrm>
          <a:off x="2785449"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2785449" y="646334"/>
        <a:ext cx="147361" cy="147757"/>
      </dsp:txXfrm>
    </dsp:sp>
    <dsp:sp modelId="{08982944-1B8B-E44D-8FF1-991E2FB1412D}">
      <dsp:nvSpPr>
        <dsp:cNvPr id="0" name=""/>
        <dsp:cNvSpPr/>
      </dsp:nvSpPr>
      <dsp:spPr>
        <a:xfrm>
          <a:off x="3083348" y="344809"/>
          <a:ext cx="1429249" cy="75080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Cleansing the Data</a:t>
          </a:r>
          <a:endParaRPr lang="en-US" sz="1400" kern="1200" dirty="0">
            <a:latin typeface="Calibri"/>
            <a:ea typeface="+mn-ea"/>
            <a:cs typeface="+mn-cs"/>
          </a:endParaRPr>
        </a:p>
      </dsp:txBody>
      <dsp:txXfrm>
        <a:off x="3105338" y="366799"/>
        <a:ext cx="1385269" cy="706827"/>
      </dsp:txXfrm>
    </dsp:sp>
    <dsp:sp modelId="{7D51615A-FBED-E547-9368-BEF1A3A7622C}">
      <dsp:nvSpPr>
        <dsp:cNvPr id="0" name=""/>
        <dsp:cNvSpPr/>
      </dsp:nvSpPr>
      <dsp:spPr>
        <a:xfrm rot="37563">
          <a:off x="4622691" y="607368"/>
          <a:ext cx="233426" cy="24626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4622693" y="656238"/>
        <a:ext cx="163398" cy="147757"/>
      </dsp:txXfrm>
    </dsp:sp>
    <dsp:sp modelId="{D310D187-E48B-0540-8A1F-1874791DD17C}">
      <dsp:nvSpPr>
        <dsp:cNvPr id="0" name=""/>
        <dsp:cNvSpPr/>
      </dsp:nvSpPr>
      <dsp:spPr>
        <a:xfrm>
          <a:off x="4953000" y="364998"/>
          <a:ext cx="1385250" cy="75080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Correlation and Sensitivity Analysis</a:t>
          </a:r>
          <a:endParaRPr lang="en-US" sz="1400" kern="1200" dirty="0">
            <a:latin typeface="Calibri"/>
            <a:ea typeface="+mn-ea"/>
            <a:cs typeface="+mn-cs"/>
          </a:endParaRPr>
        </a:p>
      </dsp:txBody>
      <dsp:txXfrm>
        <a:off x="4974990" y="386988"/>
        <a:ext cx="1341270" cy="706827"/>
      </dsp:txXfrm>
    </dsp:sp>
    <dsp:sp modelId="{52C12E44-62F0-AB4F-A866-7A1E02698E71}">
      <dsp:nvSpPr>
        <dsp:cNvPr id="0" name=""/>
        <dsp:cNvSpPr/>
      </dsp:nvSpPr>
      <dsp:spPr>
        <a:xfrm rot="21555025">
          <a:off x="6426741" y="605823"/>
          <a:ext cx="187633" cy="246263"/>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6426743" y="655444"/>
        <a:ext cx="131343" cy="147757"/>
      </dsp:txXfrm>
    </dsp:sp>
    <dsp:sp modelId="{9262F80E-4546-BF4E-9B2A-B6D16C23D502}">
      <dsp:nvSpPr>
        <dsp:cNvPr id="0" name=""/>
        <dsp:cNvSpPr/>
      </dsp:nvSpPr>
      <dsp:spPr>
        <a:xfrm>
          <a:off x="6692245" y="344809"/>
          <a:ext cx="992996" cy="750807"/>
        </a:xfrm>
        <a:prstGeom prst="roundRect">
          <a:avLst>
            <a:gd name="adj" fmla="val 10000"/>
          </a:avLst>
        </a:prstGeom>
        <a:solidFill>
          <a:srgbClr val="FFFF00"/>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Select most effective variable</a:t>
          </a:r>
          <a:endParaRPr lang="en-US" sz="1400" kern="1200" dirty="0">
            <a:latin typeface="Calibri"/>
            <a:ea typeface="+mn-ea"/>
            <a:cs typeface="+mn-cs"/>
          </a:endParaRPr>
        </a:p>
      </dsp:txBody>
      <dsp:txXfrm>
        <a:off x="6714235" y="366799"/>
        <a:ext cx="949016" cy="7068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6402" y="0"/>
          <a:ext cx="1101293" cy="1231981"/>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ANOVA Method</a:t>
          </a:r>
          <a:endParaRPr lang="en-US" sz="1400" kern="1200" dirty="0">
            <a:latin typeface="Calibri"/>
            <a:ea typeface="+mn-ea"/>
            <a:cs typeface="+mn-cs"/>
          </a:endParaRPr>
        </a:p>
      </dsp:txBody>
      <dsp:txXfrm>
        <a:off x="38658" y="32256"/>
        <a:ext cx="1036781" cy="1167469"/>
      </dsp:txXfrm>
    </dsp:sp>
    <dsp:sp modelId="{08EB72CA-5FCD-A04A-9ABC-DF83241B0C47}">
      <dsp:nvSpPr>
        <dsp:cNvPr id="0" name=""/>
        <dsp:cNvSpPr/>
      </dsp:nvSpPr>
      <dsp:spPr>
        <a:xfrm>
          <a:off x="1193234" y="384795"/>
          <a:ext cx="425007" cy="462391"/>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solidFill>
              <a:sysClr val="windowText" lastClr="000000"/>
            </a:solidFill>
            <a:latin typeface="Calibri"/>
            <a:ea typeface="+mn-ea"/>
            <a:cs typeface="+mn-cs"/>
          </a:endParaRPr>
        </a:p>
      </dsp:txBody>
      <dsp:txXfrm>
        <a:off x="1193234" y="477273"/>
        <a:ext cx="297505" cy="277435"/>
      </dsp:txXfrm>
    </dsp:sp>
    <dsp:sp modelId="{B9B64FFE-232E-B047-BD64-DC95102DEBD0}">
      <dsp:nvSpPr>
        <dsp:cNvPr id="0" name=""/>
        <dsp:cNvSpPr/>
      </dsp:nvSpPr>
      <dsp:spPr>
        <a:xfrm>
          <a:off x="1686418" y="0"/>
          <a:ext cx="1454072" cy="1231981"/>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Multiple Linear Regression model</a:t>
          </a:r>
          <a:endParaRPr lang="en-US" sz="1400" kern="1200" dirty="0">
            <a:latin typeface="Calibri"/>
            <a:ea typeface="+mn-ea"/>
            <a:cs typeface="+mn-cs"/>
          </a:endParaRPr>
        </a:p>
      </dsp:txBody>
      <dsp:txXfrm>
        <a:off x="1722501" y="36083"/>
        <a:ext cx="1381906" cy="1159815"/>
      </dsp:txXfrm>
    </dsp:sp>
    <dsp:sp modelId="{E28EC317-C140-8B4A-B770-E8A31C5FE2A6}">
      <dsp:nvSpPr>
        <dsp:cNvPr id="0" name=""/>
        <dsp:cNvSpPr/>
      </dsp:nvSpPr>
      <dsp:spPr>
        <a:xfrm rot="10849259" flipH="1">
          <a:off x="3264737" y="357904"/>
          <a:ext cx="389757" cy="437066"/>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solidFill>
              <a:sysClr val="windowText" lastClr="000000"/>
            </a:solidFill>
            <a:latin typeface="Calibri"/>
            <a:ea typeface="+mn-ea"/>
            <a:cs typeface="+mn-cs"/>
          </a:endParaRPr>
        </a:p>
      </dsp:txBody>
      <dsp:txXfrm>
        <a:off x="3264743" y="444479"/>
        <a:ext cx="272830" cy="262240"/>
      </dsp:txXfrm>
    </dsp:sp>
    <dsp:sp modelId="{9262F80E-4546-BF4E-9B2A-B6D16C23D502}">
      <dsp:nvSpPr>
        <dsp:cNvPr id="0" name=""/>
        <dsp:cNvSpPr/>
      </dsp:nvSpPr>
      <dsp:spPr>
        <a:xfrm>
          <a:off x="6096009" y="0"/>
          <a:ext cx="1770437" cy="1231981"/>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latin typeface="Calibri"/>
              <a:ea typeface="+mn-ea"/>
              <a:cs typeface="+mn-cs"/>
            </a:rPr>
            <a:t>Model Outcomes</a:t>
          </a:r>
        </a:p>
        <a:p>
          <a:pPr lvl="0" algn="ctr" defTabSz="622300">
            <a:lnSpc>
              <a:spcPct val="90000"/>
            </a:lnSpc>
            <a:spcBef>
              <a:spcPct val="0"/>
            </a:spcBef>
            <a:spcAft>
              <a:spcPct val="35000"/>
            </a:spcAft>
          </a:pPr>
          <a:r>
            <a:rPr lang="en-US" sz="1400" kern="1200" dirty="0" smtClean="0">
              <a:latin typeface="Calibri"/>
              <a:ea typeface="+mn-ea"/>
              <a:cs typeface="+mn-cs"/>
            </a:rPr>
            <a:t>(Solar Power Forecasts)</a:t>
          </a:r>
          <a:endParaRPr lang="en-US" sz="1400" kern="1200" dirty="0">
            <a:latin typeface="Calibri"/>
            <a:ea typeface="+mn-ea"/>
            <a:cs typeface="+mn-cs"/>
          </a:endParaRPr>
        </a:p>
      </dsp:txBody>
      <dsp:txXfrm>
        <a:off x="6132092" y="36083"/>
        <a:ext cx="1698271" cy="1159815"/>
      </dsp:txXfrm>
    </dsp:sp>
    <dsp:sp modelId="{D4C862F2-4D77-449A-A98A-322CE59F9379}">
      <dsp:nvSpPr>
        <dsp:cNvPr id="0" name=""/>
        <dsp:cNvSpPr/>
      </dsp:nvSpPr>
      <dsp:spPr>
        <a:xfrm rot="10800000" flipH="1" flipV="1">
          <a:off x="5614788" y="354776"/>
          <a:ext cx="466156" cy="522428"/>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solidFill>
              <a:sysClr val="windowText" lastClr="000000"/>
            </a:solidFill>
            <a:latin typeface="Calibri"/>
            <a:ea typeface="+mn-ea"/>
            <a:cs typeface="+mn-cs"/>
          </a:endParaRPr>
        </a:p>
      </dsp:txBody>
      <dsp:txXfrm rot="10800000">
        <a:off x="5614788" y="459262"/>
        <a:ext cx="326309" cy="313456"/>
      </dsp:txXfrm>
    </dsp:sp>
    <dsp:sp modelId="{FF01C81E-B829-4DE6-81A1-35435D5F9B94}">
      <dsp:nvSpPr>
        <dsp:cNvPr id="0" name=""/>
        <dsp:cNvSpPr/>
      </dsp:nvSpPr>
      <dsp:spPr>
        <a:xfrm>
          <a:off x="3733794" y="0"/>
          <a:ext cx="1806011" cy="1231981"/>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kern="1200" dirty="0" smtClean="0">
            <a:latin typeface="Calibri"/>
            <a:ea typeface="+mn-ea"/>
            <a:cs typeface="+mn-cs"/>
          </a:endParaRPr>
        </a:p>
        <a:p>
          <a:pPr lvl="0" algn="ctr" defTabSz="622300">
            <a:lnSpc>
              <a:spcPct val="90000"/>
            </a:lnSpc>
            <a:spcBef>
              <a:spcPct val="0"/>
            </a:spcBef>
            <a:spcAft>
              <a:spcPct val="35000"/>
            </a:spcAft>
          </a:pPr>
          <a:endParaRPr lang="en-US" sz="1400" kern="1200" dirty="0" smtClean="0">
            <a:latin typeface="Calibri"/>
            <a:ea typeface="+mn-ea"/>
            <a:cs typeface="+mn-cs"/>
          </a:endParaRPr>
        </a:p>
        <a:p>
          <a:pPr lvl="0" algn="ctr" defTabSz="622300">
            <a:lnSpc>
              <a:spcPct val="90000"/>
            </a:lnSpc>
            <a:spcBef>
              <a:spcPct val="0"/>
            </a:spcBef>
            <a:spcAft>
              <a:spcPct val="35000"/>
            </a:spcAft>
          </a:pPr>
          <a:r>
            <a:rPr lang="en-US" sz="1400" kern="1200" dirty="0" smtClean="0">
              <a:latin typeface="Calibri"/>
              <a:ea typeface="+mn-ea"/>
              <a:cs typeface="+mn-cs"/>
            </a:rPr>
            <a:t>Quantitative,</a:t>
          </a:r>
        </a:p>
        <a:p>
          <a:pPr lvl="0" algn="ctr" defTabSz="622300">
            <a:lnSpc>
              <a:spcPct val="90000"/>
            </a:lnSpc>
            <a:spcBef>
              <a:spcPct val="0"/>
            </a:spcBef>
            <a:spcAft>
              <a:spcPct val="35000"/>
            </a:spcAft>
          </a:pPr>
          <a:r>
            <a:rPr lang="en-US" sz="1400" kern="1200" dirty="0" smtClean="0">
              <a:latin typeface="Calibri"/>
              <a:ea typeface="+mn-ea"/>
              <a:cs typeface="+mn-cs"/>
            </a:rPr>
            <a:t>Classification,</a:t>
          </a:r>
        </a:p>
        <a:p>
          <a:pPr lvl="0" algn="ctr" defTabSz="622300">
            <a:lnSpc>
              <a:spcPct val="90000"/>
            </a:lnSpc>
            <a:spcBef>
              <a:spcPct val="0"/>
            </a:spcBef>
            <a:spcAft>
              <a:spcPct val="35000"/>
            </a:spcAft>
          </a:pPr>
          <a:r>
            <a:rPr lang="en-US" sz="1400" kern="1200" dirty="0" smtClean="0">
              <a:latin typeface="Calibri"/>
              <a:ea typeface="+mn-ea"/>
              <a:cs typeface="+mn-cs"/>
            </a:rPr>
            <a:t>and Interaction</a:t>
          </a:r>
        </a:p>
        <a:p>
          <a:pPr lvl="0" algn="ctr" defTabSz="622300">
            <a:lnSpc>
              <a:spcPct val="90000"/>
            </a:lnSpc>
            <a:spcBef>
              <a:spcPct val="0"/>
            </a:spcBef>
            <a:spcAft>
              <a:spcPct val="35000"/>
            </a:spcAft>
          </a:pPr>
          <a:r>
            <a:rPr lang="en-US" sz="1400" kern="1200" dirty="0" smtClean="0">
              <a:latin typeface="Calibri"/>
              <a:ea typeface="+mn-ea"/>
              <a:cs typeface="+mn-cs"/>
            </a:rPr>
            <a:t>Variables Selection</a:t>
          </a:r>
        </a:p>
        <a:p>
          <a:pPr lvl="0" algn="ctr" defTabSz="622300">
            <a:lnSpc>
              <a:spcPct val="90000"/>
            </a:lnSpc>
            <a:spcBef>
              <a:spcPct val="0"/>
            </a:spcBef>
            <a:spcAft>
              <a:spcPct val="35000"/>
            </a:spcAft>
          </a:pPr>
          <a:endParaRPr lang="en-US" sz="1400" kern="1200" dirty="0" smtClean="0">
            <a:latin typeface="Calibri"/>
            <a:ea typeface="+mn-ea"/>
            <a:cs typeface="+mn-cs"/>
          </a:endParaRPr>
        </a:p>
        <a:p>
          <a:pPr lvl="0" algn="ctr" defTabSz="622300">
            <a:lnSpc>
              <a:spcPct val="90000"/>
            </a:lnSpc>
            <a:spcBef>
              <a:spcPct val="0"/>
            </a:spcBef>
            <a:spcAft>
              <a:spcPct val="35000"/>
            </a:spcAft>
          </a:pPr>
          <a:endParaRPr lang="en-US" sz="1400" kern="1200" dirty="0">
            <a:latin typeface="Calibri"/>
            <a:ea typeface="+mn-ea"/>
            <a:cs typeface="+mn-cs"/>
          </a:endParaRPr>
        </a:p>
      </dsp:txBody>
      <dsp:txXfrm>
        <a:off x="3769877" y="36083"/>
        <a:ext cx="1733845" cy="115981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122C6298-2A69-43FB-8A36-D46C44E8F2E3}" type="datetimeFigureOut">
              <a:rPr lang="en-US" smtClean="0"/>
              <a:pPr/>
              <a:t>4/9/15</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5401D56-3705-4311-BF78-C954CFF09752}" type="slidenum">
              <a:rPr lang="en-US" smtClean="0"/>
              <a:pPr/>
              <a:t>‹#›</a:t>
            </a:fld>
            <a:endParaRPr lang="en-US"/>
          </a:p>
        </p:txBody>
      </p:sp>
    </p:spTree>
    <p:extLst>
      <p:ext uri="{BB962C8B-B14F-4D97-AF65-F5344CB8AC3E}">
        <p14:creationId xmlns:p14="http://schemas.microsoft.com/office/powerpoint/2010/main" val="257421938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Tit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304800" y="274638"/>
            <a:ext cx="8610600" cy="944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Text Placeholder 2"/>
          <p:cNvSpPr>
            <a:spLocks noGrp="1"/>
          </p:cNvSpPr>
          <p:nvPr>
            <p:ph idx="1" hasCustomPrompt="1"/>
          </p:nvPr>
        </p:nvSpPr>
        <p:spPr>
          <a:xfrm>
            <a:off x="0" y="5486400"/>
            <a:ext cx="9144000" cy="1096963"/>
          </a:xfrm>
          <a:prstGeom prst="rect">
            <a:avLst/>
          </a:prstGeom>
        </p:spPr>
        <p:txBody>
          <a:bodyPr vert="horz" wrap="none" lIns="0" tIns="0" rIns="0" bIns="0" rtlCol="0">
            <a:noAutofit/>
          </a:bodyPr>
          <a:lstStyle>
            <a:lvl1pPr>
              <a:defRPr sz="2400" b="0"/>
            </a:lvl1pPr>
          </a:lstStyle>
          <a:p>
            <a:pPr lvl="0"/>
            <a:r>
              <a:rPr lang="en-US" dirty="0" smtClean="0"/>
              <a:t>Friday, January 16, 2009 (presentation date)</a:t>
            </a:r>
          </a:p>
          <a:p>
            <a:pPr lvl="0"/>
            <a:r>
              <a:rPr lang="en-US" dirty="0" smtClean="0"/>
              <a:t>Enter presenter’s full name &amp; title – Arial 24 pt both lines</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ntent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 y="228601"/>
            <a:ext cx="8991600" cy="1143000"/>
          </a:xfrm>
        </p:spPr>
        <p:txBody>
          <a:bodyPr/>
          <a:lstStyle>
            <a:lvl1pPr>
              <a:defRPr sz="4000" b="1" baseline="0">
                <a:solidFill>
                  <a:schemeClr val="bg1"/>
                </a:solidFill>
                <a:latin typeface="Arial" pitchFamily="34" charset="0"/>
              </a:defRPr>
            </a:lvl1pPr>
          </a:lstStyle>
          <a:p>
            <a:r>
              <a:rPr lang="en-US" dirty="0" smtClean="0"/>
              <a:t>Slide title, level 1, Arial 40 pt bold</a:t>
            </a:r>
            <a:endParaRPr lang="en-US" dirty="0"/>
          </a:p>
        </p:txBody>
      </p:sp>
      <p:sp>
        <p:nvSpPr>
          <p:cNvPr id="3" name="Subtitle 2"/>
          <p:cNvSpPr>
            <a:spLocks noGrp="1"/>
          </p:cNvSpPr>
          <p:nvPr>
            <p:ph type="subTitle" idx="1"/>
          </p:nvPr>
        </p:nvSpPr>
        <p:spPr>
          <a:xfrm>
            <a:off x="609600" y="1905000"/>
            <a:ext cx="7924800" cy="533400"/>
          </a:xfrm>
        </p:spPr>
        <p:txBody>
          <a:bodyPr/>
          <a:lstStyle>
            <a:lvl1pPr marL="0" indent="0" algn="l">
              <a:buFontTx/>
              <a:buNone/>
              <a:defRPr sz="3000" b="1" baseline="0">
                <a:solidFill>
                  <a:schemeClr val="bg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7" name="Subtitle 2"/>
          <p:cNvSpPr txBox="1">
            <a:spLocks/>
          </p:cNvSpPr>
          <p:nvPr userDrawn="1"/>
        </p:nvSpPr>
        <p:spPr>
          <a:xfrm>
            <a:off x="609600" y="2438400"/>
            <a:ext cx="7924800" cy="1828800"/>
          </a:xfrm>
          <a:prstGeom prst="rect">
            <a:avLst/>
          </a:prstGeom>
        </p:spPr>
        <p:txBody>
          <a:bodyPr vert="horz" lIns="91440" tIns="45720" rIns="91440" bIns="45720" rtlCol="0">
            <a:normAutofit/>
          </a:bodyPr>
          <a:lstStyle>
            <a:lvl1pPr marL="0" indent="0" algn="l">
              <a:buFontTx/>
              <a:buNone/>
              <a:defRPr sz="3000" baseline="0">
                <a:solidFill>
                  <a:schemeClr val="bg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100" b="0" i="0" u="none" strike="noStrike" kern="1200" cap="none" spc="0" normalizeH="0" baseline="0" noProof="0" dirty="0" smtClean="0">
              <a:ln>
                <a:noFill/>
              </a:ln>
              <a:solidFill>
                <a:schemeClr val="bg1"/>
              </a:solidFill>
              <a:effectLst/>
              <a:uLnTx/>
              <a:uFillTx/>
              <a:latin typeface="Arial" pitchFamily="34" charset="0"/>
              <a:ea typeface="+mn-ea"/>
              <a:cs typeface="+mn-cs"/>
            </a:endParaRPr>
          </a:p>
        </p:txBody>
      </p:sp>
      <p:sp>
        <p:nvSpPr>
          <p:cNvPr id="9" name="Subtitle 2"/>
          <p:cNvSpPr txBox="1">
            <a:spLocks/>
          </p:cNvSpPr>
          <p:nvPr userDrawn="1"/>
        </p:nvSpPr>
        <p:spPr>
          <a:xfrm>
            <a:off x="609600" y="4419600"/>
            <a:ext cx="7924800" cy="533400"/>
          </a:xfrm>
          <a:prstGeom prst="rect">
            <a:avLst/>
          </a:prstGeom>
        </p:spPr>
        <p:txBody>
          <a:bodyPr vert="horz" lIns="91440" tIns="45720" rIns="91440" bIns="45720" rtlCol="0">
            <a:normAutofit lnSpcReduction="10000"/>
          </a:bodyPr>
          <a:lstStyle>
            <a:lvl1pPr marL="0" indent="0" algn="l">
              <a:buFontTx/>
              <a:buNone/>
              <a:defRPr sz="3000" b="1" baseline="0">
                <a:solidFill>
                  <a:schemeClr val="bg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sz="3000" b="1" i="0" u="none" strike="noStrike" kern="1200" cap="none" spc="0" normalizeH="0" baseline="0" noProof="0" dirty="0" smtClean="0">
              <a:ln>
                <a:noFill/>
              </a:ln>
              <a:solidFill>
                <a:schemeClr val="bg1"/>
              </a:solidFill>
              <a:effectLst/>
              <a:uLnTx/>
              <a:uFillTx/>
              <a:latin typeface="Arial" pitchFamily="34" charset="0"/>
              <a:ea typeface="+mn-ea"/>
              <a:cs typeface="+mn-cs"/>
            </a:endParaRPr>
          </a:p>
        </p:txBody>
      </p:sp>
      <p:sp>
        <p:nvSpPr>
          <p:cNvPr id="10" name="Subtitle 2"/>
          <p:cNvSpPr txBox="1">
            <a:spLocks/>
          </p:cNvSpPr>
          <p:nvPr userDrawn="1"/>
        </p:nvSpPr>
        <p:spPr>
          <a:xfrm>
            <a:off x="685800" y="4876800"/>
            <a:ext cx="8077200" cy="1371600"/>
          </a:xfrm>
          <a:prstGeom prst="rect">
            <a:avLst/>
          </a:prstGeom>
        </p:spPr>
        <p:txBody>
          <a:bodyPr vert="horz" lIns="91440" tIns="45720" rIns="91440" bIns="45720" rtlCol="0">
            <a:normAutofit/>
          </a:bodyPr>
          <a:lstStyle>
            <a:lvl1pPr marL="0" indent="0" algn="l">
              <a:buFontTx/>
              <a:buNone/>
              <a:defRPr sz="3000" baseline="0">
                <a:solidFill>
                  <a:schemeClr val="bg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solidFill>
                <a:schemeClr val="bg1"/>
              </a:solidFill>
              <a:effectLst/>
              <a:uLnTx/>
              <a:uFillTx/>
              <a:latin typeface="Arial" pitchFamily="34" charset="0"/>
              <a:ea typeface="+mn-ea"/>
              <a:cs typeface="+mn-cs"/>
            </a:endParaRPr>
          </a:p>
        </p:txBody>
      </p:sp>
      <p:grpSp>
        <p:nvGrpSpPr>
          <p:cNvPr id="21" name="Group 20"/>
          <p:cNvGrpSpPr/>
          <p:nvPr userDrawn="1"/>
        </p:nvGrpSpPr>
        <p:grpSpPr>
          <a:xfrm>
            <a:off x="457200" y="5835949"/>
            <a:ext cx="8686800" cy="869651"/>
            <a:chOff x="457200" y="5835949"/>
            <a:chExt cx="8686800" cy="869651"/>
          </a:xfrm>
        </p:grpSpPr>
        <p:cxnSp>
          <p:nvCxnSpPr>
            <p:cNvPr id="14" name="Straight Connector 13"/>
            <p:cNvCxnSpPr/>
            <p:nvPr userDrawn="1"/>
          </p:nvCxnSpPr>
          <p:spPr>
            <a:xfrm>
              <a:off x="457200" y="6628000"/>
              <a:ext cx="5029200" cy="142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descr="UNCC_WSL_Logo_WHT.gif"/>
            <p:cNvPicPr>
              <a:picLocks noChangeAspect="1"/>
            </p:cNvPicPr>
            <p:nvPr userDrawn="1"/>
          </p:nvPicPr>
          <p:blipFill>
            <a:blip r:embed="rId2"/>
            <a:stretch>
              <a:fillRect/>
            </a:stretch>
          </p:blipFill>
          <p:spPr>
            <a:xfrm>
              <a:off x="5638800" y="5835949"/>
              <a:ext cx="3505200" cy="869651"/>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2">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228601"/>
            <a:ext cx="8991600" cy="1143000"/>
          </a:xfrm>
        </p:spPr>
        <p:txBody>
          <a:bodyPr/>
          <a:lstStyle>
            <a:lvl1pPr>
              <a:defRPr sz="4000" b="1" baseline="0">
                <a:solidFill>
                  <a:schemeClr val="bg1"/>
                </a:solidFill>
                <a:latin typeface="Arial" pitchFamily="34" charset="0"/>
              </a:defRPr>
            </a:lvl1pPr>
          </a:lstStyle>
          <a:p>
            <a:r>
              <a:rPr lang="en-US" dirty="0" smtClean="0"/>
              <a:t>Slide title, level 1, Arial 40 pt bold</a:t>
            </a:r>
            <a:endParaRPr lang="en-US" dirty="0"/>
          </a:p>
        </p:txBody>
      </p:sp>
      <p:sp>
        <p:nvSpPr>
          <p:cNvPr id="8" name="Subtitle 2"/>
          <p:cNvSpPr>
            <a:spLocks noGrp="1"/>
          </p:cNvSpPr>
          <p:nvPr>
            <p:ph type="subTitle" idx="13"/>
          </p:nvPr>
        </p:nvSpPr>
        <p:spPr>
          <a:xfrm>
            <a:off x="609600" y="1905000"/>
            <a:ext cx="4267200" cy="1219200"/>
          </a:xfrm>
        </p:spPr>
        <p:txBody>
          <a:bodyPr/>
          <a:lstStyle>
            <a:lvl1pPr marL="0" indent="0" algn="l">
              <a:buFontTx/>
              <a:buNone/>
              <a:defRPr sz="3000" b="1" baseline="0">
                <a:solidFill>
                  <a:schemeClr val="bg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Subtitle 2"/>
          <p:cNvSpPr txBox="1">
            <a:spLocks/>
          </p:cNvSpPr>
          <p:nvPr userDrawn="1"/>
        </p:nvSpPr>
        <p:spPr>
          <a:xfrm>
            <a:off x="609600" y="3124200"/>
            <a:ext cx="3886200" cy="2743200"/>
          </a:xfrm>
          <a:prstGeom prst="rect">
            <a:avLst/>
          </a:prstGeom>
        </p:spPr>
        <p:txBody>
          <a:bodyPr vert="horz" lIns="91440" tIns="45720" rIns="91440" bIns="45720" rtlCol="0">
            <a:normAutofit/>
          </a:bodyPr>
          <a:lstStyle>
            <a:lvl1pPr marL="0" indent="0" algn="l">
              <a:buFontTx/>
              <a:buNone/>
              <a:defRPr sz="3000" baseline="0">
                <a:solidFill>
                  <a:schemeClr val="bg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100" b="0" i="0" u="none" strike="noStrike" kern="1200" cap="none" spc="0" normalizeH="0" baseline="0" noProof="0" dirty="0" smtClean="0">
              <a:ln>
                <a:noFill/>
              </a:ln>
              <a:solidFill>
                <a:schemeClr val="bg1"/>
              </a:solidFill>
              <a:effectLst/>
              <a:uLnTx/>
              <a:uFillTx/>
              <a:latin typeface="Arial" pitchFamily="34" charset="0"/>
              <a:ea typeface="+mn-ea"/>
              <a:cs typeface="+mn-cs"/>
            </a:endParaRPr>
          </a:p>
        </p:txBody>
      </p:sp>
      <p:grpSp>
        <p:nvGrpSpPr>
          <p:cNvPr id="13" name="Group 12"/>
          <p:cNvGrpSpPr/>
          <p:nvPr userDrawn="1"/>
        </p:nvGrpSpPr>
        <p:grpSpPr>
          <a:xfrm>
            <a:off x="457200" y="5835949"/>
            <a:ext cx="8686800" cy="869651"/>
            <a:chOff x="457200" y="5835949"/>
            <a:chExt cx="8686800" cy="869651"/>
          </a:xfrm>
        </p:grpSpPr>
        <p:cxnSp>
          <p:nvCxnSpPr>
            <p:cNvPr id="14" name="Straight Connector 13"/>
            <p:cNvCxnSpPr/>
            <p:nvPr userDrawn="1"/>
          </p:nvCxnSpPr>
          <p:spPr>
            <a:xfrm>
              <a:off x="457200" y="6628000"/>
              <a:ext cx="5029200" cy="142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UNCC_WSL_Logo_WHT.gif"/>
            <p:cNvPicPr>
              <a:picLocks noChangeAspect="1"/>
            </p:cNvPicPr>
            <p:nvPr userDrawn="1"/>
          </p:nvPicPr>
          <p:blipFill>
            <a:blip r:embed="rId2"/>
            <a:stretch>
              <a:fillRect/>
            </a:stretch>
          </p:blipFill>
          <p:spPr>
            <a:xfrm>
              <a:off x="5638800" y="5835949"/>
              <a:ext cx="3505200" cy="869651"/>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800600" cy="4525963"/>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sz="3000" baseline="0">
                <a:solidFill>
                  <a:schemeClr val="bg1"/>
                </a:solidFill>
                <a:latin typeface="Arial" pitchFamily="34" charset="0"/>
                <a:cs typeface="Arial" pitchFamily="34" charset="0"/>
              </a:defRPr>
            </a:lvl1pPr>
            <a:lvl2pPr>
              <a:defRPr sz="2600">
                <a:solidFill>
                  <a:schemeClr val="bg1"/>
                </a:solidFill>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mtClean="0"/>
              <a:t>Click to edit Master text styles</a:t>
            </a:r>
          </a:p>
          <a:p>
            <a:pPr marL="342900" marR="0" lvl="1"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mtClean="0"/>
              <a:t>Second level</a:t>
            </a:r>
          </a:p>
        </p:txBody>
      </p:sp>
      <p:sp>
        <p:nvSpPr>
          <p:cNvPr id="4" name="Content Placeholder 3"/>
          <p:cNvSpPr>
            <a:spLocks noGrp="1"/>
          </p:cNvSpPr>
          <p:nvPr>
            <p:ph sz="half" idx="2"/>
          </p:nvPr>
        </p:nvSpPr>
        <p:spPr>
          <a:xfrm>
            <a:off x="5562600" y="1600200"/>
            <a:ext cx="3124200" cy="4525963"/>
          </a:xfrm>
        </p:spPr>
        <p:txBody>
          <a:bodyPr/>
          <a:lstStyle>
            <a:lvl1pPr>
              <a:defRPr sz="2800" i="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8" name="Title 1"/>
          <p:cNvSpPr>
            <a:spLocks noGrp="1"/>
          </p:cNvSpPr>
          <p:nvPr>
            <p:ph type="ctrTitle" hasCustomPrompt="1"/>
          </p:nvPr>
        </p:nvSpPr>
        <p:spPr>
          <a:xfrm>
            <a:off x="152400" y="228601"/>
            <a:ext cx="8991600" cy="1143000"/>
          </a:xfrm>
        </p:spPr>
        <p:txBody>
          <a:bodyPr/>
          <a:lstStyle>
            <a:lvl1pPr>
              <a:defRPr sz="4000" b="1" baseline="0">
                <a:solidFill>
                  <a:schemeClr val="bg1"/>
                </a:solidFill>
                <a:latin typeface="Arial" pitchFamily="34" charset="0"/>
              </a:defRPr>
            </a:lvl1pPr>
          </a:lstStyle>
          <a:p>
            <a:r>
              <a:rPr lang="en-US" dirty="0" smtClean="0"/>
              <a:t>Slide title, level 1, Arial 40 pt bold</a:t>
            </a:r>
            <a:endParaRPr lang="en-US" dirty="0"/>
          </a:p>
        </p:txBody>
      </p:sp>
      <p:grpSp>
        <p:nvGrpSpPr>
          <p:cNvPr id="12" name="Group 11"/>
          <p:cNvGrpSpPr/>
          <p:nvPr userDrawn="1"/>
        </p:nvGrpSpPr>
        <p:grpSpPr>
          <a:xfrm>
            <a:off x="457200" y="5835949"/>
            <a:ext cx="8686800" cy="869651"/>
            <a:chOff x="457200" y="5835949"/>
            <a:chExt cx="8686800" cy="869651"/>
          </a:xfrm>
        </p:grpSpPr>
        <p:cxnSp>
          <p:nvCxnSpPr>
            <p:cNvPr id="13" name="Straight Connector 12"/>
            <p:cNvCxnSpPr/>
            <p:nvPr userDrawn="1"/>
          </p:nvCxnSpPr>
          <p:spPr>
            <a:xfrm>
              <a:off x="457200" y="6628000"/>
              <a:ext cx="5029200" cy="142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descr="UNCC_WSL_Logo_WHT.gif"/>
            <p:cNvPicPr>
              <a:picLocks noChangeAspect="1"/>
            </p:cNvPicPr>
            <p:nvPr userDrawn="1"/>
          </p:nvPicPr>
          <p:blipFill>
            <a:blip r:embed="rId2"/>
            <a:stretch>
              <a:fillRect/>
            </a:stretch>
          </p:blipFill>
          <p:spPr>
            <a:xfrm>
              <a:off x="5638800" y="5835949"/>
              <a:ext cx="3505200" cy="869651"/>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74638"/>
            <a:ext cx="8610600" cy="944562"/>
          </a:xfrm>
          <a:prstGeom prst="rect">
            <a:avLst/>
          </a:prstGeom>
        </p:spPr>
        <p:txBody>
          <a:bodyPr vert="horz" lIns="91440" tIns="45720" rIns="91440" bIns="45720" rtlCol="0" anchor="ctr">
            <a:normAutofit/>
          </a:bodyPr>
          <a:lstStyle/>
          <a:p>
            <a:r>
              <a:rPr lang="en-US" dirty="0" smtClean="0"/>
              <a:t>Presentation Title, Arial 44 bold</a:t>
            </a:r>
            <a:endParaRPr lang="en-US" dirty="0"/>
          </a:p>
        </p:txBody>
      </p:sp>
      <p:sp>
        <p:nvSpPr>
          <p:cNvPr id="3" name="Text Placeholder 2"/>
          <p:cNvSpPr>
            <a:spLocks noGrp="1"/>
          </p:cNvSpPr>
          <p:nvPr>
            <p:ph type="body" idx="1"/>
          </p:nvPr>
        </p:nvSpPr>
        <p:spPr>
          <a:xfrm>
            <a:off x="0" y="5486400"/>
            <a:ext cx="9144000" cy="1096963"/>
          </a:xfrm>
          <a:prstGeom prst="rect">
            <a:avLst/>
          </a:prstGeom>
        </p:spPr>
        <p:txBody>
          <a:bodyPr vert="horz" wrap="none" lIns="0" tIns="0" rIns="0" bIns="0" rtlCol="0">
            <a:noAutofit/>
          </a:bodyPr>
          <a:lstStyle/>
          <a:p>
            <a:pPr lvl="0"/>
            <a:r>
              <a:rPr lang="en-US" dirty="0" smtClean="0"/>
              <a:t>Friday, January 16, 2009 (presentation date)</a:t>
            </a:r>
          </a:p>
          <a:p>
            <a:pPr lvl="0"/>
            <a:r>
              <a:rPr lang="en-US" dirty="0" smtClean="0"/>
              <a:t>Enter presenter’s full name &amp; title – Arial 24 pt both lines</a:t>
            </a:r>
            <a:endParaRPr lang="en-US" dirty="0"/>
          </a:p>
        </p:txBody>
      </p:sp>
    </p:spTree>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52" r:id="rId4"/>
  </p:sldLayoutIdLst>
  <p:txStyles>
    <p:titleStyle>
      <a:lvl1pPr algn="ctr" defTabSz="914400" rtl="0" eaLnBrk="1" latinLnBrk="0" hangingPunct="1">
        <a:spcBef>
          <a:spcPct val="0"/>
        </a:spcBef>
        <a:buNone/>
        <a:defRPr sz="4400" b="1" kern="1200" baseline="0">
          <a:solidFill>
            <a:schemeClr val="bg1"/>
          </a:solidFill>
          <a:latin typeface="Arial" pitchFamily="34" charset="0"/>
          <a:ea typeface="+mj-ea"/>
          <a:cs typeface="Arial" pitchFamily="34" charset="0"/>
        </a:defRPr>
      </a:lvl1pPr>
    </p:titleStyle>
    <p:bodyStyle>
      <a:lvl1pPr marL="342900" indent="-342900" algn="ctr" defTabSz="914400" rtl="0" eaLnBrk="1" latinLnBrk="0" hangingPunct="1">
        <a:spcBef>
          <a:spcPct val="20000"/>
        </a:spcBef>
        <a:buFont typeface="Arial" pitchFamily="34" charset="0"/>
        <a:buNone/>
        <a:defRPr sz="2400" kern="120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None/>
        <a:defRPr sz="2400" kern="1200" baseline="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3.xml"/><Relationship Id="rId2"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3.xml"/><Relationship Id="rId2" Type="http://schemas.openxmlformats.org/officeDocument/2006/relationships/image" Target="../media/image3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15.emf"/><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0" y="304800"/>
            <a:ext cx="9144000" cy="2123658"/>
          </a:xfrm>
          <a:prstGeom prst="rect">
            <a:avLst/>
          </a:prstGeom>
          <a:noFill/>
          <a:ln w="9525">
            <a:noFill/>
            <a:miter lim="800000"/>
            <a:headEnd/>
            <a:tailEnd/>
          </a:ln>
          <a:effectLst/>
        </p:spPr>
        <p:txBody>
          <a:bodyPr>
            <a:spAutoFit/>
          </a:bodyPr>
          <a:lstStyle/>
          <a:p>
            <a:pPr algn="ctr">
              <a:spcBef>
                <a:spcPct val="50000"/>
              </a:spcBef>
            </a:pPr>
            <a:r>
              <a:rPr lang="en-US" sz="4400" b="1" dirty="0">
                <a:solidFill>
                  <a:schemeClr val="bg1"/>
                </a:solidFill>
                <a:latin typeface="Arial" pitchFamily="34" charset="0"/>
                <a:cs typeface="Arial" pitchFamily="34" charset="0"/>
              </a:rPr>
              <a:t> Solar Power Probabilistic Forecasting by Using Multiple Linear Regression Analysis </a:t>
            </a:r>
          </a:p>
        </p:txBody>
      </p:sp>
      <p:pic>
        <p:nvPicPr>
          <p:cNvPr id="8" name="Picture 7" descr="UNCC_WSL_Logo_WHT.gif"/>
          <p:cNvPicPr>
            <a:picLocks noChangeAspect="1"/>
          </p:cNvPicPr>
          <p:nvPr/>
        </p:nvPicPr>
        <p:blipFill>
          <a:blip r:embed="rId2"/>
          <a:stretch>
            <a:fillRect/>
          </a:stretch>
        </p:blipFill>
        <p:spPr>
          <a:xfrm>
            <a:off x="2209800" y="5304861"/>
            <a:ext cx="4724400" cy="1172139"/>
          </a:xfrm>
          <a:prstGeom prst="rect">
            <a:avLst/>
          </a:prstGeom>
        </p:spPr>
      </p:pic>
      <p:sp>
        <p:nvSpPr>
          <p:cNvPr id="2" name="Rectangle 1"/>
          <p:cNvSpPr/>
          <p:nvPr/>
        </p:nvSpPr>
        <p:spPr>
          <a:xfrm>
            <a:off x="1752600" y="2667000"/>
            <a:ext cx="5181600" cy="1415772"/>
          </a:xfrm>
          <a:prstGeom prst="rect">
            <a:avLst/>
          </a:prstGeom>
        </p:spPr>
        <p:txBody>
          <a:bodyPr wrap="square">
            <a:spAutoFit/>
          </a:bodyPr>
          <a:lstStyle/>
          <a:p>
            <a:pPr algn="ctr">
              <a:spcBef>
                <a:spcPct val="50000"/>
              </a:spcBef>
            </a:pPr>
            <a:r>
              <a:rPr lang="en-US" sz="2000" dirty="0" err="1">
                <a:solidFill>
                  <a:schemeClr val="bg1"/>
                </a:solidFill>
                <a:latin typeface="Arial" pitchFamily="34" charset="0"/>
                <a:cs typeface="Arial" pitchFamily="34" charset="0"/>
              </a:rPr>
              <a:t>Badrul</a:t>
            </a:r>
            <a:r>
              <a:rPr lang="en-US" sz="2000" dirty="0">
                <a:solidFill>
                  <a:schemeClr val="bg1"/>
                </a:solidFill>
                <a:latin typeface="Arial" pitchFamily="34" charset="0"/>
                <a:cs typeface="Arial" pitchFamily="34" charset="0"/>
              </a:rPr>
              <a:t> </a:t>
            </a:r>
            <a:r>
              <a:rPr lang="en-US" sz="2000" dirty="0" err="1">
                <a:solidFill>
                  <a:schemeClr val="bg1"/>
                </a:solidFill>
                <a:latin typeface="Arial" pitchFamily="34" charset="0"/>
                <a:cs typeface="Arial" pitchFamily="34" charset="0"/>
              </a:rPr>
              <a:t>Chowdhury</a:t>
            </a:r>
            <a:r>
              <a:rPr lang="en-US" sz="2000" dirty="0">
                <a:solidFill>
                  <a:schemeClr val="bg1"/>
                </a:solidFill>
                <a:latin typeface="Arial" pitchFamily="34" charset="0"/>
                <a:cs typeface="Arial" pitchFamily="34" charset="0"/>
              </a:rPr>
              <a:t>, Senior Member, </a:t>
            </a:r>
            <a:r>
              <a:rPr lang="en-US" sz="2000" dirty="0" smtClean="0">
                <a:solidFill>
                  <a:schemeClr val="bg1"/>
                </a:solidFill>
                <a:latin typeface="Arial" pitchFamily="34" charset="0"/>
                <a:cs typeface="Arial" pitchFamily="34" charset="0"/>
              </a:rPr>
              <a:t>IEEE</a:t>
            </a:r>
            <a:r>
              <a:rPr lang="en-US" sz="2000" dirty="0">
                <a:solidFill>
                  <a:schemeClr val="bg1"/>
                </a:solidFill>
                <a:latin typeface="Arial" pitchFamily="34" charset="0"/>
                <a:cs typeface="Arial" pitchFamily="34" charset="0"/>
              </a:rPr>
              <a:t>, </a:t>
            </a:r>
            <a:r>
              <a:rPr lang="en-US" dirty="0" err="1">
                <a:solidFill>
                  <a:schemeClr val="bg1"/>
                </a:solidFill>
                <a:latin typeface="Arial" pitchFamily="34" charset="0"/>
                <a:cs typeface="Arial" pitchFamily="34" charset="0"/>
              </a:rPr>
              <a:t>b.chowdhury@uncc.edu</a:t>
            </a:r>
            <a:r>
              <a:rPr lang="en-US" dirty="0">
                <a:solidFill>
                  <a:schemeClr val="bg1"/>
                </a:solidFill>
                <a:latin typeface="Arial" pitchFamily="34" charset="0"/>
                <a:cs typeface="Arial" pitchFamily="34" charset="0"/>
              </a:rPr>
              <a:t> </a:t>
            </a:r>
          </a:p>
          <a:p>
            <a:pPr algn="ctr">
              <a:spcBef>
                <a:spcPct val="50000"/>
              </a:spcBef>
            </a:pPr>
            <a:r>
              <a:rPr lang="en-US" sz="2000" dirty="0">
                <a:solidFill>
                  <a:schemeClr val="bg1"/>
                </a:solidFill>
                <a:latin typeface="Arial" pitchFamily="34" charset="0"/>
                <a:cs typeface="Arial" pitchFamily="34" charset="0"/>
              </a:rPr>
              <a:t>Mohamed Abuella, Student Member, IEEE, </a:t>
            </a:r>
            <a:r>
              <a:rPr lang="en-US" dirty="0" err="1">
                <a:solidFill>
                  <a:schemeClr val="bg1"/>
                </a:solidFill>
                <a:latin typeface="Arial" pitchFamily="34" charset="0"/>
                <a:cs typeface="Arial" pitchFamily="34" charset="0"/>
              </a:rPr>
              <a:t>mabuella@</a:t>
            </a:r>
            <a:r>
              <a:rPr lang="en-US" err="1">
                <a:solidFill>
                  <a:schemeClr val="bg1"/>
                </a:solidFill>
                <a:latin typeface="Arial" pitchFamily="34" charset="0"/>
                <a:cs typeface="Arial" pitchFamily="34" charset="0"/>
              </a:rPr>
              <a:t>uncc.edu</a:t>
            </a:r>
            <a:r>
              <a:rPr lang="en-US" dirty="0">
                <a:solidFill>
                  <a:schemeClr val="bg1"/>
                </a:solidFill>
                <a:latin typeface="Arial" pitchFamily="34" charset="0"/>
                <a:cs typeface="Arial" pitchFamily="34" charset="0"/>
              </a:rPr>
              <a:t> </a:t>
            </a:r>
            <a:endParaRPr lang="en-US" dirty="0" smtClean="0">
              <a:solidFill>
                <a:schemeClr val="bg1"/>
              </a:solidFill>
              <a:latin typeface="Arial" pitchFamily="34" charset="0"/>
              <a:cs typeface="Arial" pitchFamily="34" charset="0"/>
            </a:endParaRPr>
          </a:p>
        </p:txBody>
      </p:sp>
      <p:sp>
        <p:nvSpPr>
          <p:cNvPr id="9" name="Text Box 7"/>
          <p:cNvSpPr txBox="1">
            <a:spLocks noChangeArrowheads="1"/>
          </p:cNvSpPr>
          <p:nvPr/>
        </p:nvSpPr>
        <p:spPr bwMode="auto">
          <a:xfrm>
            <a:off x="0" y="6550223"/>
            <a:ext cx="9144000" cy="307777"/>
          </a:xfrm>
          <a:prstGeom prst="rect">
            <a:avLst/>
          </a:prstGeom>
          <a:noFill/>
          <a:ln w="9525">
            <a:noFill/>
            <a:miter lim="800000"/>
            <a:headEnd/>
            <a:tailEnd/>
          </a:ln>
          <a:effectLst/>
        </p:spPr>
        <p:txBody>
          <a:bodyPr>
            <a:spAutoFit/>
          </a:bodyPr>
          <a:lstStyle/>
          <a:p>
            <a:pPr algn="ctr">
              <a:spcBef>
                <a:spcPct val="50000"/>
              </a:spcBef>
            </a:pPr>
            <a:r>
              <a:rPr lang="en-US" sz="1400" dirty="0" smtClean="0">
                <a:solidFill>
                  <a:schemeClr val="bg1"/>
                </a:solidFill>
                <a:latin typeface="Arial" pitchFamily="34" charset="0"/>
                <a:cs typeface="Arial" pitchFamily="34" charset="0"/>
              </a:rPr>
              <a:t>Saturday, April 11, 2015</a:t>
            </a:r>
            <a:endParaRPr lang="en-US" sz="1400" dirty="0">
              <a:solidFill>
                <a:schemeClr val="bg1"/>
              </a:solidFill>
              <a:latin typeface="Arial" pitchFamily="34" charset="0"/>
              <a:cs typeface="Arial" pitchFamily="34" charset="0"/>
            </a:endParaRPr>
          </a:p>
        </p:txBody>
      </p:sp>
      <p:sp>
        <p:nvSpPr>
          <p:cNvPr id="4" name="Rectangle 3"/>
          <p:cNvSpPr/>
          <p:nvPr/>
        </p:nvSpPr>
        <p:spPr>
          <a:xfrm>
            <a:off x="1676400" y="4419600"/>
            <a:ext cx="5867400" cy="830997"/>
          </a:xfrm>
          <a:prstGeom prst="rect">
            <a:avLst/>
          </a:prstGeom>
        </p:spPr>
        <p:txBody>
          <a:bodyPr wrap="square">
            <a:spAutoFit/>
          </a:bodyPr>
          <a:lstStyle/>
          <a:p>
            <a:pPr algn="ctr">
              <a:spcBef>
                <a:spcPct val="50000"/>
              </a:spcBef>
            </a:pPr>
            <a:r>
              <a:rPr lang="en-US" sz="2400" dirty="0">
                <a:solidFill>
                  <a:schemeClr val="bg1"/>
                </a:solidFill>
                <a:latin typeface="Arial" pitchFamily="34" charset="0"/>
                <a:cs typeface="Arial" pitchFamily="34" charset="0"/>
              </a:rPr>
              <a:t>Department of Electrical and Computer Engineering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152400"/>
            <a:ext cx="1752599"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Results and Evaluation </a:t>
              </a:r>
              <a:endParaRPr lang="en-US" sz="2000" b="1" i="0" kern="1200" dirty="0">
                <a:latin typeface="Times New Roman" charset="0"/>
                <a:ea typeface="Times New Roman" charset="0"/>
                <a:cs typeface="Times New Roman" charset="0"/>
              </a:endParaRPr>
            </a:p>
          </p:txBody>
        </p:sp>
      </p:grpSp>
      <p:grpSp>
        <p:nvGrpSpPr>
          <p:cNvPr id="8" name="Group 7"/>
          <p:cNvGrpSpPr/>
          <p:nvPr/>
        </p:nvGrpSpPr>
        <p:grpSpPr>
          <a:xfrm>
            <a:off x="381000" y="984958"/>
            <a:ext cx="8305800" cy="1529642"/>
            <a:chOff x="1300506" y="1305069"/>
            <a:chExt cx="7573656" cy="1301042"/>
          </a:xfrm>
        </p:grpSpPr>
        <p:grpSp>
          <p:nvGrpSpPr>
            <p:cNvPr id="9" name="Group 8"/>
            <p:cNvGrpSpPr/>
            <p:nvPr/>
          </p:nvGrpSpPr>
          <p:grpSpPr>
            <a:xfrm>
              <a:off x="1300506" y="1305069"/>
              <a:ext cx="7573656" cy="1301042"/>
              <a:chOff x="1300506" y="1305069"/>
              <a:chExt cx="7573656" cy="1301042"/>
            </a:xfrm>
          </p:grpSpPr>
          <p:pic>
            <p:nvPicPr>
              <p:cNvPr id="11" name="Picture 10"/>
              <p:cNvPicPr>
                <a:picLocks noChangeAspect="1"/>
              </p:cNvPicPr>
              <p:nvPr/>
            </p:nvPicPr>
            <p:blipFill rotWithShape="1">
              <a:blip r:embed="rId2">
                <a:alphaModFix/>
              </a:blip>
              <a:srcRect b="17308"/>
              <a:stretch/>
            </p:blipFill>
            <p:spPr>
              <a:xfrm>
                <a:off x="1300506" y="1305069"/>
                <a:ext cx="7573656" cy="1301042"/>
              </a:xfrm>
              <a:prstGeom prst="rect">
                <a:avLst/>
              </a:prstGeom>
            </p:spPr>
          </p:pic>
          <p:sp>
            <p:nvSpPr>
              <p:cNvPr id="12" name="Rounded Rectangle 11"/>
              <p:cNvSpPr/>
              <p:nvPr/>
            </p:nvSpPr>
            <p:spPr>
              <a:xfrm>
                <a:off x="5555036" y="1305069"/>
                <a:ext cx="538826" cy="1209157"/>
              </a:xfrm>
              <a:prstGeom prst="roundRect">
                <a:avLst/>
              </a:prstGeom>
              <a:noFill/>
              <a:ln w="19050" cmpd="sng">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1300506" y="1305069"/>
              <a:ext cx="0" cy="1209157"/>
            </a:xfrm>
            <a:prstGeom prst="line">
              <a:avLst/>
            </a:prstGeom>
            <a:ln w="12700" cmpd="sng">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p:nvPicPr>
        <p:blipFill>
          <a:blip r:embed="rId3"/>
          <a:stretch>
            <a:fillRect/>
          </a:stretch>
        </p:blipFill>
        <p:spPr>
          <a:xfrm>
            <a:off x="2514600" y="5029200"/>
            <a:ext cx="3415718" cy="1474969"/>
          </a:xfrm>
          <a:prstGeom prst="rect">
            <a:avLst/>
          </a:prstGeom>
        </p:spPr>
      </p:pic>
      <p:pic>
        <p:nvPicPr>
          <p:cNvPr id="14" name="Picture 13"/>
          <p:cNvPicPr/>
          <p:nvPr/>
        </p:nvPicPr>
        <p:blipFill rotWithShape="1">
          <a:blip r:embed="rId4">
            <a:extLst>
              <a:ext uri="{28A0092B-C50C-407E-A947-70E740481C1C}">
                <a14:useLocalDpi xmlns:a14="http://schemas.microsoft.com/office/drawing/2010/main" val="0"/>
              </a:ext>
            </a:extLst>
          </a:blip>
          <a:srcRect l="11251" t="12683" r="15425" b="-2"/>
          <a:stretch/>
        </p:blipFill>
        <p:spPr bwMode="auto">
          <a:xfrm>
            <a:off x="5181600" y="4004846"/>
            <a:ext cx="3566278" cy="914400"/>
          </a:xfrm>
          <a:prstGeom prst="rect">
            <a:avLst/>
          </a:prstGeom>
          <a:solidFill>
            <a:schemeClr val="bg1"/>
          </a:solidFill>
          <a:ln>
            <a:noFill/>
          </a:ln>
        </p:spPr>
      </p:pic>
      <p:sp>
        <p:nvSpPr>
          <p:cNvPr id="15" name="Rectangle 14"/>
          <p:cNvSpPr/>
          <p:nvPr/>
        </p:nvSpPr>
        <p:spPr>
          <a:xfrm>
            <a:off x="2819400" y="2557046"/>
            <a:ext cx="3733800" cy="338554"/>
          </a:xfrm>
          <a:prstGeom prst="rect">
            <a:avLst/>
          </a:prstGeom>
        </p:spPr>
        <p:txBody>
          <a:bodyPr wrap="square">
            <a:spAutoFit/>
          </a:bodyPr>
          <a:lstStyle/>
          <a:p>
            <a:pPr algn="ctr"/>
            <a:r>
              <a:rPr lang="en-US" sz="1600" dirty="0" smtClean="0">
                <a:solidFill>
                  <a:srgbClr val="FFFFFF"/>
                </a:solidFill>
                <a:latin typeface="Times New Roman"/>
                <a:cs typeface="Times New Roman"/>
              </a:rPr>
              <a:t>Probabilistic Solar Forecasts Sample</a:t>
            </a:r>
            <a:endParaRPr lang="en-US" sz="1600" dirty="0">
              <a:solidFill>
                <a:srgbClr val="FFFFFF"/>
              </a:solidFill>
              <a:latin typeface="Times New Roman"/>
              <a:cs typeface="Times New Roman"/>
            </a:endParaRPr>
          </a:p>
        </p:txBody>
      </p:sp>
      <p:sp>
        <p:nvSpPr>
          <p:cNvPr id="16" name="Rectangle 15"/>
          <p:cNvSpPr/>
          <p:nvPr/>
        </p:nvSpPr>
        <p:spPr>
          <a:xfrm>
            <a:off x="5105400" y="4995446"/>
            <a:ext cx="3505200" cy="338554"/>
          </a:xfrm>
          <a:prstGeom prst="rect">
            <a:avLst/>
          </a:prstGeom>
        </p:spPr>
        <p:txBody>
          <a:bodyPr wrap="square">
            <a:spAutoFit/>
          </a:bodyPr>
          <a:lstStyle/>
          <a:p>
            <a:pPr algn="ctr"/>
            <a:r>
              <a:rPr lang="en-US" sz="1600" dirty="0" smtClean="0">
                <a:solidFill>
                  <a:srgbClr val="FFFFFF"/>
                </a:solidFill>
                <a:latin typeface="Times New Roman"/>
                <a:cs typeface="Times New Roman"/>
              </a:rPr>
              <a:t>Pinball Loss Function</a:t>
            </a:r>
            <a:endParaRPr lang="en-US" sz="1600" dirty="0">
              <a:solidFill>
                <a:srgbClr val="FFFFFF"/>
              </a:solidFill>
              <a:latin typeface="Times New Roman"/>
              <a:cs typeface="Times New Roman"/>
            </a:endParaRPr>
          </a:p>
        </p:txBody>
      </p:sp>
      <p:pic>
        <p:nvPicPr>
          <p:cNvPr id="17" name="Picture 16"/>
          <p:cNvPicPr>
            <a:picLocks noChangeAspect="1"/>
          </p:cNvPicPr>
          <p:nvPr/>
        </p:nvPicPr>
        <p:blipFill rotWithShape="1">
          <a:blip r:embed="rId5"/>
          <a:srcRect t="4796" b="49235"/>
          <a:stretch/>
        </p:blipFill>
        <p:spPr>
          <a:xfrm>
            <a:off x="381000" y="2619804"/>
            <a:ext cx="2495770" cy="1952196"/>
          </a:xfrm>
          <a:prstGeom prst="rect">
            <a:avLst/>
          </a:prstGeom>
        </p:spPr>
      </p:pic>
      <p:pic>
        <p:nvPicPr>
          <p:cNvPr id="4" name="Picture 3"/>
          <p:cNvPicPr>
            <a:picLocks noChangeAspect="1"/>
          </p:cNvPicPr>
          <p:nvPr/>
        </p:nvPicPr>
        <p:blipFill rotWithShape="1">
          <a:blip r:embed="rId6"/>
          <a:srcRect r="67478"/>
          <a:stretch/>
        </p:blipFill>
        <p:spPr>
          <a:xfrm>
            <a:off x="5150632" y="3124200"/>
            <a:ext cx="2240768" cy="685800"/>
          </a:xfrm>
          <a:prstGeom prst="rect">
            <a:avLst/>
          </a:prstGeom>
        </p:spPr>
      </p:pic>
    </p:spTree>
    <p:extLst>
      <p:ext uri="{BB962C8B-B14F-4D97-AF65-F5344CB8AC3E}">
        <p14:creationId xmlns:p14="http://schemas.microsoft.com/office/powerpoint/2010/main" val="7905051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152400"/>
            <a:ext cx="1752599"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Results and Evaluation </a:t>
              </a:r>
              <a:endParaRPr lang="en-US" sz="2000" b="1" i="0" kern="1200" dirty="0">
                <a:latin typeface="Times New Roman" charset="0"/>
                <a:ea typeface="Times New Roman" charset="0"/>
                <a:cs typeface="Times New Roman" charset="0"/>
              </a:endParaRPr>
            </a:p>
          </p:txBody>
        </p:sp>
      </p:gr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90600"/>
            <a:ext cx="5410200" cy="3962400"/>
          </a:xfrm>
          <a:prstGeom prst="rect">
            <a:avLst/>
          </a:prstGeom>
          <a:noFill/>
          <a:ln>
            <a:noFill/>
          </a:ln>
        </p:spPr>
      </p:pic>
      <p:sp>
        <p:nvSpPr>
          <p:cNvPr id="2" name="Rectangle 1"/>
          <p:cNvSpPr/>
          <p:nvPr/>
        </p:nvSpPr>
        <p:spPr>
          <a:xfrm>
            <a:off x="304800" y="5029200"/>
            <a:ext cx="8534400" cy="369332"/>
          </a:xfrm>
          <a:prstGeom prst="rect">
            <a:avLst/>
          </a:prstGeom>
        </p:spPr>
        <p:txBody>
          <a:bodyPr wrap="square">
            <a:spAutoFit/>
          </a:bodyPr>
          <a:lstStyle/>
          <a:p>
            <a:pPr algn="ctr"/>
            <a:r>
              <a:rPr lang="en-US" dirty="0">
                <a:solidFill>
                  <a:srgbClr val="FFFFFF"/>
                </a:solidFill>
                <a:latin typeface="Times New Roman"/>
                <a:ea typeface="MS Mincho"/>
              </a:rPr>
              <a:t>The line plots for actual solar power and the forecasts where q = 0.01, 0.5, 0.99</a:t>
            </a:r>
            <a:r>
              <a:rPr lang="en-US" dirty="0">
                <a:solidFill>
                  <a:srgbClr val="FFFFFF"/>
                </a:solidFill>
              </a:rPr>
              <a:t> </a:t>
            </a:r>
          </a:p>
        </p:txBody>
      </p:sp>
    </p:spTree>
    <p:extLst>
      <p:ext uri="{BB962C8B-B14F-4D97-AF65-F5344CB8AC3E}">
        <p14:creationId xmlns:p14="http://schemas.microsoft.com/office/powerpoint/2010/main" val="8622953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152400"/>
            <a:ext cx="1752599"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Results and Evaluation </a:t>
              </a:r>
              <a:endParaRPr lang="en-US" sz="2000" b="1" i="0" kern="1200" dirty="0">
                <a:latin typeface="Times New Roman" charset="0"/>
                <a:ea typeface="Times New Roman" charset="0"/>
                <a:cs typeface="Times New Roman" charset="0"/>
              </a:endParaRPr>
            </a:p>
          </p:txBody>
        </p:sp>
      </p:grpSp>
      <p:grpSp>
        <p:nvGrpSpPr>
          <p:cNvPr id="14" name="Group 13"/>
          <p:cNvGrpSpPr/>
          <p:nvPr/>
        </p:nvGrpSpPr>
        <p:grpSpPr>
          <a:xfrm>
            <a:off x="228601" y="1447800"/>
            <a:ext cx="7467599" cy="4987276"/>
            <a:chOff x="1122832" y="232098"/>
            <a:chExt cx="7772399" cy="5559014"/>
          </a:xfrm>
        </p:grpSpPr>
        <p:grpSp>
          <p:nvGrpSpPr>
            <p:cNvPr id="15" name="Group 14"/>
            <p:cNvGrpSpPr/>
            <p:nvPr/>
          </p:nvGrpSpPr>
          <p:grpSpPr>
            <a:xfrm>
              <a:off x="1122832" y="232098"/>
              <a:ext cx="7772399" cy="5559014"/>
              <a:chOff x="1122832" y="232098"/>
              <a:chExt cx="7772399" cy="5559014"/>
            </a:xfrm>
          </p:grpSpPr>
          <p:pic>
            <p:nvPicPr>
              <p:cNvPr id="19" name="Picture 18"/>
              <p:cNvPicPr>
                <a:picLocks noChangeAspect="1"/>
              </p:cNvPicPr>
              <p:nvPr/>
            </p:nvPicPr>
            <p:blipFill>
              <a:blip r:embed="rId2"/>
              <a:stretch>
                <a:fillRect/>
              </a:stretch>
            </p:blipFill>
            <p:spPr>
              <a:xfrm>
                <a:off x="1122832" y="248535"/>
                <a:ext cx="3581399" cy="2680466"/>
              </a:xfrm>
              <a:prstGeom prst="rect">
                <a:avLst/>
              </a:prstGeom>
            </p:spPr>
          </p:pic>
          <p:pic>
            <p:nvPicPr>
              <p:cNvPr id="20" name="Picture 19"/>
              <p:cNvPicPr>
                <a:picLocks noChangeAspect="1"/>
              </p:cNvPicPr>
              <p:nvPr/>
            </p:nvPicPr>
            <p:blipFill>
              <a:blip r:embed="rId3"/>
              <a:stretch>
                <a:fillRect/>
              </a:stretch>
            </p:blipFill>
            <p:spPr>
              <a:xfrm>
                <a:off x="5234686" y="232098"/>
                <a:ext cx="3660545" cy="2739702"/>
              </a:xfrm>
              <a:prstGeom prst="rect">
                <a:avLst/>
              </a:prstGeom>
            </p:spPr>
          </p:pic>
          <p:pic>
            <p:nvPicPr>
              <p:cNvPr id="21" name="Picture 20"/>
              <p:cNvPicPr>
                <a:picLocks noChangeAspect="1"/>
              </p:cNvPicPr>
              <p:nvPr/>
            </p:nvPicPr>
            <p:blipFill>
              <a:blip r:embed="rId4"/>
              <a:stretch>
                <a:fillRect/>
              </a:stretch>
            </p:blipFill>
            <p:spPr>
              <a:xfrm>
                <a:off x="3084192" y="3095798"/>
                <a:ext cx="3601239" cy="2695314"/>
              </a:xfrm>
              <a:prstGeom prst="rect">
                <a:avLst/>
              </a:prstGeom>
            </p:spPr>
          </p:pic>
        </p:grpSp>
        <p:sp>
          <p:nvSpPr>
            <p:cNvPr id="16" name="TextBox 15"/>
            <p:cNvSpPr txBox="1"/>
            <p:nvPr/>
          </p:nvSpPr>
          <p:spPr>
            <a:xfrm>
              <a:off x="5542431" y="5147236"/>
              <a:ext cx="819112" cy="307777"/>
            </a:xfrm>
            <a:prstGeom prst="rect">
              <a:avLst/>
            </a:prstGeom>
            <a:noFill/>
            <a:ln>
              <a:solidFill>
                <a:schemeClr val="tx1"/>
              </a:solidFill>
            </a:ln>
          </p:spPr>
          <p:txBody>
            <a:bodyPr wrap="square" rtlCol="0">
              <a:spAutoFit/>
            </a:bodyPr>
            <a:lstStyle/>
            <a:p>
              <a:pPr algn="ctr"/>
              <a:r>
                <a:rPr lang="en-US" sz="1400" dirty="0" smtClean="0">
                  <a:latin typeface="Times New Roman"/>
                  <a:cs typeface="Times New Roman"/>
                </a:rPr>
                <a:t>q=0.01</a:t>
              </a:r>
              <a:endParaRPr lang="en-US" sz="1400" dirty="0">
                <a:latin typeface="Times New Roman"/>
                <a:cs typeface="Times New Roman"/>
              </a:endParaRPr>
            </a:p>
          </p:txBody>
        </p:sp>
        <p:sp>
          <p:nvSpPr>
            <p:cNvPr id="17" name="TextBox 16"/>
            <p:cNvSpPr txBox="1"/>
            <p:nvPr/>
          </p:nvSpPr>
          <p:spPr>
            <a:xfrm>
              <a:off x="7784888" y="2205818"/>
              <a:ext cx="819112" cy="307778"/>
            </a:xfrm>
            <a:prstGeom prst="rect">
              <a:avLst/>
            </a:prstGeom>
            <a:noFill/>
            <a:ln>
              <a:solidFill>
                <a:schemeClr val="tx1"/>
              </a:solidFill>
            </a:ln>
          </p:spPr>
          <p:txBody>
            <a:bodyPr wrap="square" rtlCol="0">
              <a:spAutoFit/>
            </a:bodyPr>
            <a:lstStyle/>
            <a:p>
              <a:pPr algn="ctr"/>
              <a:r>
                <a:rPr lang="en-US" sz="1400" dirty="0" smtClean="0">
                  <a:latin typeface="Times New Roman"/>
                  <a:cs typeface="Times New Roman"/>
                </a:rPr>
                <a:t>q=0.99</a:t>
              </a:r>
              <a:endParaRPr lang="en-US" sz="1400" dirty="0">
                <a:latin typeface="Times New Roman"/>
                <a:cs typeface="Times New Roman"/>
              </a:endParaRPr>
            </a:p>
          </p:txBody>
        </p:sp>
        <p:sp>
          <p:nvSpPr>
            <p:cNvPr id="18" name="TextBox 17"/>
            <p:cNvSpPr txBox="1"/>
            <p:nvPr/>
          </p:nvSpPr>
          <p:spPr>
            <a:xfrm>
              <a:off x="3581447" y="2251636"/>
              <a:ext cx="819112" cy="307778"/>
            </a:xfrm>
            <a:prstGeom prst="rect">
              <a:avLst/>
            </a:prstGeom>
            <a:noFill/>
            <a:ln>
              <a:solidFill>
                <a:schemeClr val="tx1"/>
              </a:solidFill>
            </a:ln>
          </p:spPr>
          <p:txBody>
            <a:bodyPr wrap="square" rtlCol="0">
              <a:spAutoFit/>
            </a:bodyPr>
            <a:lstStyle/>
            <a:p>
              <a:pPr algn="ctr"/>
              <a:r>
                <a:rPr lang="en-US" sz="1400" dirty="0" smtClean="0">
                  <a:latin typeface="Times New Roman"/>
                  <a:cs typeface="Times New Roman"/>
                </a:rPr>
                <a:t>q=0.50</a:t>
              </a:r>
              <a:endParaRPr lang="en-US" sz="1400" dirty="0">
                <a:latin typeface="Times New Roman"/>
                <a:cs typeface="Times New Roman"/>
              </a:endParaRPr>
            </a:p>
          </p:txBody>
        </p:sp>
      </p:grpSp>
      <p:sp>
        <p:nvSpPr>
          <p:cNvPr id="2" name="Rectangle 1"/>
          <p:cNvSpPr/>
          <p:nvPr/>
        </p:nvSpPr>
        <p:spPr>
          <a:xfrm>
            <a:off x="0" y="838200"/>
            <a:ext cx="9144000" cy="369332"/>
          </a:xfrm>
          <a:prstGeom prst="rect">
            <a:avLst/>
          </a:prstGeom>
        </p:spPr>
        <p:txBody>
          <a:bodyPr wrap="square">
            <a:spAutoFit/>
          </a:bodyPr>
          <a:lstStyle/>
          <a:p>
            <a:r>
              <a:rPr lang="en-US" dirty="0">
                <a:solidFill>
                  <a:srgbClr val="FFFFFF"/>
                </a:solidFill>
              </a:rPr>
              <a:t>The scatter plots for actual solar power and the forecasts where </a:t>
            </a:r>
            <a:r>
              <a:rPr lang="en-US" dirty="0" smtClean="0">
                <a:solidFill>
                  <a:srgbClr val="FFFFFF"/>
                </a:solidFill>
              </a:rPr>
              <a:t> q </a:t>
            </a:r>
            <a:r>
              <a:rPr lang="en-US" dirty="0">
                <a:solidFill>
                  <a:srgbClr val="FFFFFF"/>
                </a:solidFill>
              </a:rPr>
              <a:t>= 0.01, 0.5, 0.99</a:t>
            </a:r>
          </a:p>
        </p:txBody>
      </p:sp>
    </p:spTree>
    <p:extLst>
      <p:ext uri="{BB962C8B-B14F-4D97-AF65-F5344CB8AC3E}">
        <p14:creationId xmlns:p14="http://schemas.microsoft.com/office/powerpoint/2010/main" val="5582649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152400"/>
            <a:ext cx="1752599"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Results and Evaluation </a:t>
              </a:r>
              <a:endParaRPr lang="en-US" sz="2000" b="1" i="0" kern="1200" dirty="0">
                <a:latin typeface="Times New Roman" charset="0"/>
                <a:ea typeface="Times New Roman" charset="0"/>
                <a:cs typeface="Times New Roman" charset="0"/>
              </a:endParaRPr>
            </a:p>
          </p:txBody>
        </p:sp>
      </p:grpSp>
      <p:grpSp>
        <p:nvGrpSpPr>
          <p:cNvPr id="8" name="Group 7"/>
          <p:cNvGrpSpPr/>
          <p:nvPr/>
        </p:nvGrpSpPr>
        <p:grpSpPr>
          <a:xfrm>
            <a:off x="914400" y="838200"/>
            <a:ext cx="7384025" cy="4728824"/>
            <a:chOff x="1074175" y="1295400"/>
            <a:chExt cx="7384025" cy="4728824"/>
          </a:xfrm>
        </p:grpSpPr>
        <p:grpSp>
          <p:nvGrpSpPr>
            <p:cNvPr id="9" name="Group 8"/>
            <p:cNvGrpSpPr/>
            <p:nvPr/>
          </p:nvGrpSpPr>
          <p:grpSpPr>
            <a:xfrm>
              <a:off x="1074175" y="1295400"/>
              <a:ext cx="7384025" cy="4728824"/>
              <a:chOff x="1074175" y="994810"/>
              <a:chExt cx="7384025" cy="4728824"/>
            </a:xfrm>
          </p:grpSpPr>
          <p:pic>
            <p:nvPicPr>
              <p:cNvPr id="11" name="Picture 10"/>
              <p:cNvPicPr>
                <a:picLocks noChangeAspect="1"/>
              </p:cNvPicPr>
              <p:nvPr/>
            </p:nvPicPr>
            <p:blipFill>
              <a:blip r:embed="rId2"/>
              <a:stretch>
                <a:fillRect/>
              </a:stretch>
            </p:blipFill>
            <p:spPr>
              <a:xfrm>
                <a:off x="6019800" y="3890410"/>
                <a:ext cx="2438400" cy="1828800"/>
              </a:xfrm>
              <a:prstGeom prst="rect">
                <a:avLst/>
              </a:prstGeom>
            </p:spPr>
          </p:pic>
          <p:grpSp>
            <p:nvGrpSpPr>
              <p:cNvPr id="12" name="Group 11"/>
              <p:cNvGrpSpPr/>
              <p:nvPr/>
            </p:nvGrpSpPr>
            <p:grpSpPr>
              <a:xfrm>
                <a:off x="1074175" y="3661810"/>
                <a:ext cx="4717025" cy="2061824"/>
                <a:chOff x="1551395" y="3627833"/>
                <a:chExt cx="6175625" cy="2327750"/>
              </a:xfrm>
            </p:grpSpPr>
            <p:grpSp>
              <p:nvGrpSpPr>
                <p:cNvPr id="14" name="Group 13"/>
                <p:cNvGrpSpPr/>
                <p:nvPr/>
              </p:nvGrpSpPr>
              <p:grpSpPr>
                <a:xfrm>
                  <a:off x="1551395" y="3627833"/>
                  <a:ext cx="6175625" cy="2327750"/>
                  <a:chOff x="1551395" y="3627833"/>
                  <a:chExt cx="6175625" cy="2327750"/>
                </a:xfrm>
              </p:grpSpPr>
              <p:grpSp>
                <p:nvGrpSpPr>
                  <p:cNvPr id="21" name="Group 20"/>
                  <p:cNvGrpSpPr/>
                  <p:nvPr/>
                </p:nvGrpSpPr>
                <p:grpSpPr>
                  <a:xfrm>
                    <a:off x="1551395" y="3659218"/>
                    <a:ext cx="3136760" cy="2291371"/>
                    <a:chOff x="5315085" y="953359"/>
                    <a:chExt cx="3477224" cy="2769750"/>
                  </a:xfrm>
                </p:grpSpPr>
                <p:pic>
                  <p:nvPicPr>
                    <p:cNvPr id="28" name="Picture 27"/>
                    <p:cNvPicPr>
                      <a:picLocks noChangeAspect="1"/>
                    </p:cNvPicPr>
                    <p:nvPr/>
                  </p:nvPicPr>
                  <p:blipFill>
                    <a:blip r:embed="rId3"/>
                    <a:stretch>
                      <a:fillRect/>
                    </a:stretch>
                  </p:blipFill>
                  <p:spPr>
                    <a:xfrm>
                      <a:off x="5315085" y="1109746"/>
                      <a:ext cx="3477224" cy="2613363"/>
                    </a:xfrm>
                    <a:prstGeom prst="rect">
                      <a:avLst/>
                    </a:prstGeom>
                  </p:spPr>
                </p:pic>
                <p:sp>
                  <p:nvSpPr>
                    <p:cNvPr id="29" name="Rectangle 28"/>
                    <p:cNvSpPr/>
                    <p:nvPr/>
                  </p:nvSpPr>
                  <p:spPr>
                    <a:xfrm>
                      <a:off x="6624389" y="953359"/>
                      <a:ext cx="1515002" cy="378014"/>
                    </a:xfrm>
                    <a:prstGeom prst="rect">
                      <a:avLst/>
                    </a:prstGeom>
                  </p:spPr>
                  <p:txBody>
                    <a:bodyPr wrap="none">
                      <a:spAutoFit/>
                    </a:bodyPr>
                    <a:lstStyle/>
                    <a:p>
                      <a:r>
                        <a:rPr lang="en-US" sz="1200" dirty="0">
                          <a:latin typeface="Times New Roman"/>
                          <a:cs typeface="Times New Roman"/>
                        </a:rPr>
                        <a:t>Actual</a:t>
                      </a:r>
                      <a:r>
                        <a:rPr lang="en-US" sz="1200" dirty="0" smtClean="0">
                          <a:latin typeface="Times New Roman"/>
                          <a:cs typeface="Times New Roman"/>
                        </a:rPr>
                        <a:t> Power</a:t>
                      </a:r>
                      <a:endParaRPr lang="en-US" sz="1200" dirty="0">
                        <a:latin typeface="Times New Roman"/>
                        <a:cs typeface="Times New Roman"/>
                      </a:endParaRPr>
                    </a:p>
                  </p:txBody>
                </p:sp>
              </p:grpSp>
              <p:grpSp>
                <p:nvGrpSpPr>
                  <p:cNvPr id="22" name="Group 21"/>
                  <p:cNvGrpSpPr/>
                  <p:nvPr/>
                </p:nvGrpSpPr>
                <p:grpSpPr>
                  <a:xfrm>
                    <a:off x="4766464" y="3627833"/>
                    <a:ext cx="2960556" cy="2327750"/>
                    <a:chOff x="4766464" y="3627833"/>
                    <a:chExt cx="2960556" cy="2327750"/>
                  </a:xfrm>
                </p:grpSpPr>
                <p:grpSp>
                  <p:nvGrpSpPr>
                    <p:cNvPr id="23" name="Group 22"/>
                    <p:cNvGrpSpPr/>
                    <p:nvPr/>
                  </p:nvGrpSpPr>
                  <p:grpSpPr>
                    <a:xfrm>
                      <a:off x="4766464" y="3627833"/>
                      <a:ext cx="2960556" cy="2065719"/>
                      <a:chOff x="-600959" y="4579030"/>
                      <a:chExt cx="3527835" cy="2293424"/>
                    </a:xfrm>
                  </p:grpSpPr>
                  <p:pic>
                    <p:nvPicPr>
                      <p:cNvPr id="26" name="Picture 25"/>
                      <p:cNvPicPr>
                        <a:picLocks noChangeAspect="1"/>
                      </p:cNvPicPr>
                      <p:nvPr/>
                    </p:nvPicPr>
                    <p:blipFill rotWithShape="1">
                      <a:blip r:embed="rId4"/>
                      <a:srcRect b="18921"/>
                      <a:stretch/>
                    </p:blipFill>
                    <p:spPr>
                      <a:xfrm>
                        <a:off x="-600959" y="4722731"/>
                        <a:ext cx="3527835" cy="2149723"/>
                      </a:xfrm>
                      <a:prstGeom prst="rect">
                        <a:avLst/>
                      </a:prstGeom>
                    </p:spPr>
                  </p:pic>
                  <p:sp>
                    <p:nvSpPr>
                      <p:cNvPr id="27" name="Rectangle 26"/>
                      <p:cNvSpPr/>
                      <p:nvPr/>
                    </p:nvSpPr>
                    <p:spPr>
                      <a:xfrm>
                        <a:off x="477988" y="4579030"/>
                        <a:ext cx="1868612" cy="347197"/>
                      </a:xfrm>
                      <a:prstGeom prst="rect">
                        <a:avLst/>
                      </a:prstGeom>
                      <a:noFill/>
                    </p:spPr>
                    <p:txBody>
                      <a:bodyPr wrap="square">
                        <a:spAutoFit/>
                      </a:bodyPr>
                      <a:lstStyle/>
                      <a:p>
                        <a:pPr algn="ctr"/>
                        <a:r>
                          <a:rPr lang="en-US" sz="1200" dirty="0">
                            <a:latin typeface="Times New Roman"/>
                            <a:cs typeface="Times New Roman"/>
                          </a:rPr>
                          <a:t>Predicted Power</a:t>
                        </a:r>
                      </a:p>
                    </p:txBody>
                  </p:sp>
                </p:grpSp>
                <p:pic>
                  <p:nvPicPr>
                    <p:cNvPr id="24" name="Picture 23"/>
                    <p:cNvPicPr>
                      <a:picLocks noChangeAspect="1"/>
                    </p:cNvPicPr>
                    <p:nvPr/>
                  </p:nvPicPr>
                  <p:blipFill rotWithShape="1">
                    <a:blip r:embed="rId4"/>
                    <a:srcRect t="88290"/>
                    <a:stretch/>
                  </p:blipFill>
                  <p:spPr>
                    <a:xfrm>
                      <a:off x="4766464" y="5675921"/>
                      <a:ext cx="2960556" cy="279662"/>
                    </a:xfrm>
                    <a:prstGeom prst="rect">
                      <a:avLst/>
                    </a:prstGeom>
                    <a:ln>
                      <a:solidFill>
                        <a:srgbClr val="FFFFFF"/>
                      </a:solidFill>
                    </a:ln>
                  </p:spPr>
                </p:pic>
                <p:cxnSp>
                  <p:nvCxnSpPr>
                    <p:cNvPr id="25" name="Straight Connector 24"/>
                    <p:cNvCxnSpPr/>
                    <p:nvPr/>
                  </p:nvCxnSpPr>
                  <p:spPr>
                    <a:xfrm>
                      <a:off x="4941885" y="5675921"/>
                      <a:ext cx="2651760" cy="0"/>
                    </a:xfrm>
                    <a:prstGeom prst="line">
                      <a:avLst/>
                    </a:prstGeom>
                    <a:ln w="3175" cmpd="sng">
                      <a:solidFill>
                        <a:schemeClr val="bg1">
                          <a:lumMod val="65000"/>
                        </a:schemeClr>
                      </a:solidFill>
                    </a:ln>
                    <a:effectLst>
                      <a:outerShdw dist="25400" dir="5400000" sx="7000" sy="7000" rotWithShape="0">
                        <a:srgbClr val="000000">
                          <a:alpha val="23000"/>
                        </a:srgbClr>
                      </a:outerShdw>
                    </a:effectLst>
                  </p:spPr>
                  <p:style>
                    <a:lnRef idx="2">
                      <a:schemeClr val="accent1"/>
                    </a:lnRef>
                    <a:fillRef idx="0">
                      <a:schemeClr val="accent1"/>
                    </a:fillRef>
                    <a:effectRef idx="1">
                      <a:schemeClr val="accent1"/>
                    </a:effectRef>
                    <a:fontRef idx="minor">
                      <a:schemeClr val="tx1"/>
                    </a:fontRef>
                  </p:style>
                </p:cxnSp>
              </p:grpSp>
            </p:grpSp>
            <p:pic>
              <p:nvPicPr>
                <p:cNvPr id="19" name="Picture 18"/>
                <p:cNvPicPr>
                  <a:picLocks noChangeAspect="1"/>
                </p:cNvPicPr>
                <p:nvPr/>
              </p:nvPicPr>
              <p:blipFill rotWithShape="1">
                <a:blip r:embed="rId3"/>
                <a:srcRect l="46431" t="94922" r="47401" b="1141"/>
                <a:stretch/>
              </p:blipFill>
              <p:spPr>
                <a:xfrm>
                  <a:off x="3038178" y="5842368"/>
                  <a:ext cx="289453" cy="108220"/>
                </a:xfrm>
                <a:prstGeom prst="rect">
                  <a:avLst/>
                </a:prstGeom>
              </p:spPr>
            </p:pic>
            <p:grpSp>
              <p:nvGrpSpPr>
                <p:cNvPr id="16" name="Group 15"/>
                <p:cNvGrpSpPr/>
                <p:nvPr/>
              </p:nvGrpSpPr>
              <p:grpSpPr>
                <a:xfrm>
                  <a:off x="6130818" y="5778532"/>
                  <a:ext cx="598576" cy="146125"/>
                  <a:chOff x="3179332" y="5766610"/>
                  <a:chExt cx="598576" cy="146125"/>
                </a:xfrm>
              </p:grpSpPr>
              <p:pic>
                <p:nvPicPr>
                  <p:cNvPr id="17" name="Picture 16"/>
                  <p:cNvPicPr>
                    <a:picLocks noChangeAspect="1"/>
                  </p:cNvPicPr>
                  <p:nvPr/>
                </p:nvPicPr>
                <p:blipFill rotWithShape="1">
                  <a:blip r:embed="rId3"/>
                  <a:srcRect l="46431" t="94922" r="47401" b="1141"/>
                  <a:stretch/>
                </p:blipFill>
                <p:spPr>
                  <a:xfrm>
                    <a:off x="3179332" y="5766610"/>
                    <a:ext cx="598576" cy="140204"/>
                  </a:xfrm>
                  <a:prstGeom prst="rect">
                    <a:avLst/>
                  </a:prstGeom>
                </p:spPr>
              </p:pic>
              <p:sp>
                <p:nvSpPr>
                  <p:cNvPr id="18" name="TextBox 17"/>
                  <p:cNvSpPr txBox="1"/>
                  <p:nvPr/>
                </p:nvSpPr>
                <p:spPr>
                  <a:xfrm>
                    <a:off x="3386600" y="5867016"/>
                    <a:ext cx="68745" cy="45719"/>
                  </a:xfrm>
                  <a:prstGeom prst="rect">
                    <a:avLst/>
                  </a:prstGeom>
                  <a:solidFill>
                    <a:schemeClr val="bg1"/>
                  </a:solidFill>
                </p:spPr>
                <p:txBody>
                  <a:bodyPr wrap="square" rtlCol="0">
                    <a:spAutoFit/>
                  </a:bodyPr>
                  <a:lstStyle/>
                  <a:p>
                    <a:endParaRPr lang="en-US" dirty="0"/>
                  </a:p>
                </p:txBody>
              </p:sp>
            </p:grpSp>
          </p:grpSp>
          <p:pic>
            <p:nvPicPr>
              <p:cNvPr id="13" name="Picture 12"/>
              <p:cNvPicPr>
                <a:picLocks noChangeAspect="1"/>
              </p:cNvPicPr>
              <p:nvPr/>
            </p:nvPicPr>
            <p:blipFill>
              <a:blip r:embed="rId5"/>
              <a:stretch>
                <a:fillRect/>
              </a:stretch>
            </p:blipFill>
            <p:spPr>
              <a:xfrm>
                <a:off x="2895600" y="994810"/>
                <a:ext cx="3505200" cy="2636142"/>
              </a:xfrm>
              <a:prstGeom prst="rect">
                <a:avLst/>
              </a:prstGeom>
            </p:spPr>
          </p:pic>
        </p:grpSp>
        <p:sp>
          <p:nvSpPr>
            <p:cNvPr id="10" name="Rectangle 9"/>
            <p:cNvSpPr/>
            <p:nvPr/>
          </p:nvSpPr>
          <p:spPr>
            <a:xfrm>
              <a:off x="6705600" y="4142601"/>
              <a:ext cx="1144782" cy="276999"/>
            </a:xfrm>
            <a:prstGeom prst="rect">
              <a:avLst/>
            </a:prstGeom>
            <a:noFill/>
          </p:spPr>
          <p:txBody>
            <a:bodyPr wrap="square">
              <a:spAutoFit/>
            </a:bodyPr>
            <a:lstStyle/>
            <a:p>
              <a:pPr algn="ctr"/>
              <a:r>
                <a:rPr lang="en-US" sz="1200" dirty="0" smtClean="0">
                  <a:latin typeface="Times New Roman"/>
                  <a:cs typeface="Times New Roman"/>
                </a:rPr>
                <a:t>Residuals</a:t>
              </a:r>
              <a:endParaRPr lang="en-US" sz="1200" dirty="0">
                <a:latin typeface="Times New Roman"/>
                <a:cs typeface="Times New Roman"/>
              </a:endParaRPr>
            </a:p>
          </p:txBody>
        </p:sp>
      </p:grpSp>
      <p:sp>
        <p:nvSpPr>
          <p:cNvPr id="3" name="Rectangle 2"/>
          <p:cNvSpPr/>
          <p:nvPr/>
        </p:nvSpPr>
        <p:spPr>
          <a:xfrm>
            <a:off x="914400" y="5715000"/>
            <a:ext cx="5943600" cy="338554"/>
          </a:xfrm>
          <a:prstGeom prst="rect">
            <a:avLst/>
          </a:prstGeom>
        </p:spPr>
        <p:txBody>
          <a:bodyPr wrap="square">
            <a:spAutoFit/>
          </a:bodyPr>
          <a:lstStyle/>
          <a:p>
            <a:pPr algn="ctr"/>
            <a:r>
              <a:rPr lang="en-US" sz="1600" dirty="0">
                <a:solidFill>
                  <a:srgbClr val="FFFFFF"/>
                </a:solidFill>
              </a:rPr>
              <a:t>Scatter plot of the point forecasts vs. the actual solar power </a:t>
            </a:r>
          </a:p>
        </p:txBody>
      </p:sp>
    </p:spTree>
    <p:extLst>
      <p:ext uri="{BB962C8B-B14F-4D97-AF65-F5344CB8AC3E}">
        <p14:creationId xmlns:p14="http://schemas.microsoft.com/office/powerpoint/2010/main" val="862295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0" y="152400"/>
            <a:ext cx="1752599"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Results and Evaluation </a:t>
              </a:r>
              <a:endParaRPr lang="en-US" sz="2000" b="1" i="0" kern="1200" dirty="0">
                <a:latin typeface="Times New Roman" charset="0"/>
                <a:ea typeface="Times New Roman" charset="0"/>
                <a:cs typeface="Times New Roman" charset="0"/>
              </a:endParaRPr>
            </a:p>
          </p:txBody>
        </p:sp>
      </p:grpSp>
      <p:pic>
        <p:nvPicPr>
          <p:cNvPr id="8" name="Picture 7" descr="img0.png"/>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6800"/>
            <a:ext cx="6092190" cy="4572000"/>
          </a:xfrm>
          <a:prstGeom prst="rect">
            <a:avLst/>
          </a:prstGeom>
          <a:noFill/>
          <a:ln>
            <a:noFill/>
          </a:ln>
        </p:spPr>
      </p:pic>
      <p:sp>
        <p:nvSpPr>
          <p:cNvPr id="2" name="Rectangle 1"/>
          <p:cNvSpPr/>
          <p:nvPr/>
        </p:nvSpPr>
        <p:spPr>
          <a:xfrm>
            <a:off x="2362200" y="5605046"/>
            <a:ext cx="4572000" cy="338554"/>
          </a:xfrm>
          <a:prstGeom prst="rect">
            <a:avLst/>
          </a:prstGeom>
        </p:spPr>
        <p:txBody>
          <a:bodyPr>
            <a:spAutoFit/>
          </a:bodyPr>
          <a:lstStyle/>
          <a:p>
            <a:pPr algn="ctr"/>
            <a:r>
              <a:rPr lang="en-US" sz="1600" dirty="0">
                <a:solidFill>
                  <a:srgbClr val="FFFFFF"/>
                </a:solidFill>
              </a:rPr>
              <a:t>Pearson correlation </a:t>
            </a:r>
            <a:r>
              <a:rPr lang="en-US" sz="1600" dirty="0" smtClean="0">
                <a:solidFill>
                  <a:srgbClr val="FFFFFF"/>
                </a:solidFill>
              </a:rPr>
              <a:t>coefficient =0.9414 </a:t>
            </a:r>
            <a:endParaRPr lang="en-US" sz="1600" dirty="0">
              <a:solidFill>
                <a:srgbClr val="FFFFFF"/>
              </a:solidFill>
            </a:endParaRPr>
          </a:p>
        </p:txBody>
      </p:sp>
    </p:spTree>
    <p:extLst>
      <p:ext uri="{BB962C8B-B14F-4D97-AF65-F5344CB8AC3E}">
        <p14:creationId xmlns:p14="http://schemas.microsoft.com/office/powerpoint/2010/main" val="8622953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52401" y="152400"/>
            <a:ext cx="1600200" cy="609600"/>
            <a:chOff x="3635" y="3045321"/>
            <a:chExt cx="2445490" cy="1055656"/>
          </a:xfrm>
        </p:grpSpPr>
        <p:sp>
          <p:nvSpPr>
            <p:cNvPr id="25" name="Rectangle 24"/>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26" name="Rectangle 25"/>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Conclusion</a:t>
              </a:r>
            </a:p>
          </p:txBody>
        </p:sp>
      </p:grpSp>
      <p:sp>
        <p:nvSpPr>
          <p:cNvPr id="28" name="Rectangle 27"/>
          <p:cNvSpPr/>
          <p:nvPr/>
        </p:nvSpPr>
        <p:spPr>
          <a:xfrm>
            <a:off x="228600" y="1143000"/>
            <a:ext cx="8382000" cy="4093428"/>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Wingdings" charset="2"/>
              <a:buChar char="§"/>
              <a:tabLst/>
              <a:defRPr/>
            </a:pPr>
            <a:r>
              <a:rPr kumimoji="0" lang="en-US" sz="2000" b="0" i="0" u="none" strike="noStrike" kern="0" cap="none" spc="0" normalizeH="0" baseline="0" noProof="0" dirty="0" smtClean="0">
                <a:ln>
                  <a:noFill/>
                </a:ln>
                <a:solidFill>
                  <a:srgbClr val="FFFFFF"/>
                </a:solidFill>
                <a:effectLst/>
                <a:uLnTx/>
                <a:uFillTx/>
                <a:latin typeface="Arial"/>
                <a:ea typeface="MS Mincho"/>
                <a:cs typeface="Arial"/>
              </a:rPr>
              <a:t>The multiple linear regression analysis model performed well for solar power forecasts. </a:t>
            </a:r>
          </a:p>
          <a:p>
            <a:pPr marL="342900" marR="0" lvl="0" indent="-342900" defTabSz="914400" eaLnBrk="1" fontAlgn="auto" latinLnBrk="0" hangingPunct="1">
              <a:lnSpc>
                <a:spcPct val="100000"/>
              </a:lnSpc>
              <a:spcBef>
                <a:spcPts val="0"/>
              </a:spcBef>
              <a:spcAft>
                <a:spcPts val="0"/>
              </a:spcAft>
              <a:buClrTx/>
              <a:buSzTx/>
              <a:buFont typeface="Wingdings" charset="2"/>
              <a:buChar char="§"/>
              <a:tabLst/>
              <a:defRPr/>
            </a:pPr>
            <a:endParaRPr kumimoji="0" lang="en-US" sz="2000" b="0" i="0" u="none" strike="noStrike" kern="0" cap="none" spc="0" normalizeH="0" baseline="0" noProof="0" dirty="0" smtClean="0">
              <a:ln>
                <a:noFill/>
              </a:ln>
              <a:solidFill>
                <a:srgbClr val="FFFFFF"/>
              </a:solidFill>
              <a:effectLst/>
              <a:uLnTx/>
              <a:uFillTx/>
              <a:latin typeface="Arial"/>
              <a:ea typeface="MS Mincho"/>
              <a:cs typeface="Arial"/>
            </a:endParaRPr>
          </a:p>
          <a:p>
            <a:pPr marL="342900" marR="0" lvl="0" indent="-342900" defTabSz="914400" eaLnBrk="1" fontAlgn="auto" latinLnBrk="0" hangingPunct="1">
              <a:lnSpc>
                <a:spcPct val="100000"/>
              </a:lnSpc>
              <a:spcBef>
                <a:spcPts val="0"/>
              </a:spcBef>
              <a:spcAft>
                <a:spcPts val="0"/>
              </a:spcAft>
              <a:buClrTx/>
              <a:buSzTx/>
              <a:buFont typeface="Wingdings" charset="2"/>
              <a:buChar char="§"/>
              <a:tabLst/>
              <a:defRPr/>
            </a:pPr>
            <a:r>
              <a:rPr kumimoji="0" lang="en-US" sz="2000" b="0" i="0" u="none" strike="noStrike" kern="0" cap="none" spc="0" normalizeH="0" baseline="0" noProof="0" dirty="0" smtClean="0">
                <a:ln>
                  <a:noFill/>
                </a:ln>
                <a:solidFill>
                  <a:srgbClr val="FFFFFF"/>
                </a:solidFill>
                <a:effectLst/>
                <a:uLnTx/>
                <a:uFillTx/>
                <a:latin typeface="Arial"/>
                <a:ea typeface="MS Mincho"/>
                <a:cs typeface="Arial"/>
              </a:rPr>
              <a:t>If the forecasting hours were with clear sky, the model’s performance would be better for near forecasting horizon than farther horizon, but this is affected by cloudy hours, thereby the entire performance of the model.</a:t>
            </a:r>
          </a:p>
          <a:p>
            <a:pPr marL="342900" marR="0" lvl="0" indent="-342900" defTabSz="914400" eaLnBrk="1" fontAlgn="auto" latinLnBrk="0" hangingPunct="1">
              <a:lnSpc>
                <a:spcPct val="100000"/>
              </a:lnSpc>
              <a:spcBef>
                <a:spcPts val="0"/>
              </a:spcBef>
              <a:spcAft>
                <a:spcPts val="0"/>
              </a:spcAft>
              <a:buClrTx/>
              <a:buSzTx/>
              <a:buFont typeface="Wingdings" charset="2"/>
              <a:buChar char="§"/>
              <a:tabLst/>
              <a:defRPr/>
            </a:pPr>
            <a:endParaRPr kumimoji="0" lang="en-US" sz="2000" b="0" i="0" u="none" strike="noStrike" kern="0" cap="none" spc="0" normalizeH="0" baseline="0" noProof="0" dirty="0" smtClean="0">
              <a:ln>
                <a:noFill/>
              </a:ln>
              <a:solidFill>
                <a:srgbClr val="FFFFFF"/>
              </a:solidFill>
              <a:effectLst/>
              <a:uLnTx/>
              <a:uFillTx/>
              <a:latin typeface="Arial"/>
              <a:ea typeface="MS Mincho"/>
              <a:cs typeface="Arial"/>
            </a:endParaRPr>
          </a:p>
          <a:p>
            <a:pPr marL="342900" marR="0" lvl="0" indent="-342900" defTabSz="914400" eaLnBrk="1" fontAlgn="auto" latinLnBrk="0" hangingPunct="1">
              <a:lnSpc>
                <a:spcPct val="100000"/>
              </a:lnSpc>
              <a:spcBef>
                <a:spcPts val="0"/>
              </a:spcBef>
              <a:spcAft>
                <a:spcPts val="0"/>
              </a:spcAft>
              <a:buClrTx/>
              <a:buSzTx/>
              <a:buFont typeface="Wingdings" charset="2"/>
              <a:buChar char="§"/>
              <a:tabLst/>
              <a:defRPr/>
            </a:pPr>
            <a:r>
              <a:rPr kumimoji="0" lang="en-US" sz="2000" b="0" i="0" u="none" strike="noStrike" kern="0" cap="none" spc="0" normalizeH="0" baseline="0" noProof="0" dirty="0" smtClean="0">
                <a:ln>
                  <a:noFill/>
                </a:ln>
                <a:solidFill>
                  <a:srgbClr val="FFFFFF"/>
                </a:solidFill>
                <a:effectLst/>
                <a:uLnTx/>
                <a:uFillTx/>
                <a:latin typeface="Arial"/>
                <a:ea typeface="MS Mincho"/>
                <a:cs typeface="Arial"/>
              </a:rPr>
              <a:t> Plotting the data, correlation and sensitivity analysis between the variables, as well as data cleansing of outliers are essential data preparation steps before building the forecasting model. </a:t>
            </a:r>
          </a:p>
          <a:p>
            <a:pPr marL="342900" marR="0" lvl="0" indent="-342900" defTabSz="914400" eaLnBrk="1" fontAlgn="auto" latinLnBrk="0" hangingPunct="1">
              <a:lnSpc>
                <a:spcPct val="100000"/>
              </a:lnSpc>
              <a:spcBef>
                <a:spcPts val="0"/>
              </a:spcBef>
              <a:spcAft>
                <a:spcPts val="0"/>
              </a:spcAft>
              <a:buClrTx/>
              <a:buSzTx/>
              <a:buFont typeface="Wingdings" charset="2"/>
              <a:buChar char="§"/>
              <a:tabLst/>
              <a:defRPr/>
            </a:pPr>
            <a:endParaRPr lang="en-US" sz="2000" kern="0" dirty="0">
              <a:solidFill>
                <a:srgbClr val="FFFFFF"/>
              </a:solidFill>
              <a:latin typeface="Arial"/>
              <a:ea typeface="MS Mincho"/>
              <a:cs typeface="Arial"/>
            </a:endParaRPr>
          </a:p>
          <a:p>
            <a:pPr marL="342900" marR="0" lvl="0" indent="-342900" defTabSz="914400" eaLnBrk="1" fontAlgn="auto" latinLnBrk="0" hangingPunct="1">
              <a:lnSpc>
                <a:spcPct val="100000"/>
              </a:lnSpc>
              <a:spcBef>
                <a:spcPts val="0"/>
              </a:spcBef>
              <a:spcAft>
                <a:spcPts val="0"/>
              </a:spcAft>
              <a:buClrTx/>
              <a:buSzTx/>
              <a:buFont typeface="Wingdings" charset="2"/>
              <a:buChar char="§"/>
              <a:tabLst/>
              <a:defRPr/>
            </a:pPr>
            <a:r>
              <a:rPr kumimoji="0" lang="en-US" sz="2000" b="0" i="0" u="none" strike="noStrike" kern="0" cap="none" spc="0" normalizeH="0" baseline="0" noProof="0" dirty="0" smtClean="0">
                <a:ln>
                  <a:noFill/>
                </a:ln>
                <a:solidFill>
                  <a:srgbClr val="FFFFFF"/>
                </a:solidFill>
                <a:effectLst/>
                <a:uLnTx/>
                <a:uFillTx/>
                <a:latin typeface="Arial"/>
                <a:ea typeface="MS Mincho"/>
                <a:cs typeface="Arial"/>
              </a:rPr>
              <a:t>With additional historical data, the model performance will </a:t>
            </a:r>
            <a:r>
              <a:rPr kumimoji="0" lang="en-US" sz="2000" b="0" i="0" u="none" strike="noStrike" kern="0" cap="none" spc="0" normalizeH="0" baseline="0" noProof="0" dirty="0" smtClean="0">
                <a:ln>
                  <a:noFill/>
                </a:ln>
                <a:solidFill>
                  <a:srgbClr val="FFFFFF"/>
                </a:solidFill>
                <a:effectLst/>
                <a:uLnTx/>
                <a:uFillTx/>
                <a:latin typeface="Arial"/>
                <a:ea typeface="MS Mincho"/>
                <a:cs typeface="Arial"/>
              </a:rPr>
              <a:t>improve.</a:t>
            </a:r>
            <a:r>
              <a:rPr kumimoji="0" lang="en-US" sz="2000" b="0" i="0" u="none" strike="noStrike" kern="0" cap="none" spc="0" normalizeH="0" baseline="0" noProof="0" dirty="0" smtClean="0">
                <a:ln>
                  <a:noFill/>
                </a:ln>
                <a:solidFill>
                  <a:srgbClr val="FFFFFF"/>
                </a:solidFill>
                <a:effectLst/>
                <a:uLnTx/>
                <a:uFillTx/>
                <a:latin typeface="Arial"/>
                <a:cs typeface="Arial"/>
              </a:rPr>
              <a:t> </a:t>
            </a:r>
            <a:endParaRPr kumimoji="0" lang="en-US" sz="2000" b="0" i="0" u="none" strike="noStrike" kern="0" cap="none" spc="0" normalizeH="0" baseline="0" noProof="0" dirty="0" smtClean="0">
              <a:ln>
                <a:noFill/>
              </a:ln>
              <a:solidFill>
                <a:srgbClr val="FFFFFF"/>
              </a:solidFill>
              <a:effectLst/>
              <a:uLnTx/>
              <a:uFillTx/>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28600" y="1143000"/>
            <a:ext cx="8382000" cy="2246769"/>
          </a:xfrm>
          <a:prstGeom prst="rect">
            <a:avLst/>
          </a:prstGeom>
        </p:spPr>
        <p:txBody>
          <a:bodyPr wrap="square">
            <a:spAutoFit/>
          </a:bodyPr>
          <a:lstStyle/>
          <a:p>
            <a:pPr marR="0" lvl="0" algn="ctr" defTabSz="914400" eaLnBrk="1" fontAlgn="auto" latinLnBrk="0" hangingPunct="1">
              <a:lnSpc>
                <a:spcPct val="100000"/>
              </a:lnSpc>
              <a:spcBef>
                <a:spcPts val="0"/>
              </a:spcBef>
              <a:spcAft>
                <a:spcPts val="0"/>
              </a:spcAft>
              <a:buClrTx/>
              <a:buSzTx/>
              <a:tabLst/>
              <a:defRPr/>
            </a:pPr>
            <a:r>
              <a:rPr kumimoji="0" lang="en-US" sz="2800" b="1" i="0" u="none" strike="noStrike" kern="0" cap="none" spc="0" normalizeH="0" baseline="0" noProof="0" dirty="0" smtClean="0">
                <a:ln>
                  <a:noFill/>
                </a:ln>
                <a:solidFill>
                  <a:srgbClr val="FFFFFF"/>
                </a:solidFill>
                <a:effectLst/>
                <a:uLnTx/>
                <a:uFillTx/>
                <a:latin typeface="Arial"/>
                <a:ea typeface="MS Mincho"/>
                <a:cs typeface="Arial"/>
              </a:rPr>
              <a:t>Thanks for Listening</a:t>
            </a:r>
          </a:p>
          <a:p>
            <a:pPr marR="0" lvl="0" algn="ctr" defTabSz="914400" eaLnBrk="1" fontAlgn="auto" latinLnBrk="0" hangingPunct="1">
              <a:lnSpc>
                <a:spcPct val="100000"/>
              </a:lnSpc>
              <a:spcBef>
                <a:spcPts val="0"/>
              </a:spcBef>
              <a:spcAft>
                <a:spcPts val="0"/>
              </a:spcAft>
              <a:buClrTx/>
              <a:buSzTx/>
              <a:tabLst/>
              <a:defRPr/>
            </a:pPr>
            <a:endParaRPr lang="en-US" sz="2800" b="1" kern="0" dirty="0" smtClean="0">
              <a:solidFill>
                <a:srgbClr val="FFFFFF"/>
              </a:solidFill>
              <a:latin typeface="Arial"/>
              <a:ea typeface="MS Mincho"/>
              <a:cs typeface="Arial"/>
            </a:endParaRPr>
          </a:p>
          <a:p>
            <a:pPr marR="0" lvl="0" algn="ctr" defTabSz="914400" eaLnBrk="1" fontAlgn="auto" latinLnBrk="0" hangingPunct="1">
              <a:lnSpc>
                <a:spcPct val="100000"/>
              </a:lnSpc>
              <a:spcBef>
                <a:spcPts val="0"/>
              </a:spcBef>
              <a:spcAft>
                <a:spcPts val="0"/>
              </a:spcAft>
              <a:buClrTx/>
              <a:buSzTx/>
              <a:tabLst/>
              <a:defRPr/>
            </a:pPr>
            <a:endParaRPr lang="en-US" sz="2800" b="1" kern="0" dirty="0">
              <a:solidFill>
                <a:srgbClr val="FFFFFF"/>
              </a:solidFill>
              <a:latin typeface="Arial"/>
              <a:ea typeface="MS Mincho"/>
              <a:cs typeface="Arial"/>
            </a:endParaRPr>
          </a:p>
          <a:p>
            <a:pPr marR="0" lvl="0" algn="ctr" defTabSz="914400" eaLnBrk="1" fontAlgn="auto" latinLnBrk="0" hangingPunct="1">
              <a:lnSpc>
                <a:spcPct val="100000"/>
              </a:lnSpc>
              <a:spcBef>
                <a:spcPts val="0"/>
              </a:spcBef>
              <a:spcAft>
                <a:spcPts val="0"/>
              </a:spcAft>
              <a:buClrTx/>
              <a:buSzTx/>
              <a:tabLst/>
              <a:defRPr/>
            </a:pPr>
            <a:r>
              <a:rPr lang="en-US" sz="2800" b="1" kern="0" dirty="0" smtClean="0">
                <a:solidFill>
                  <a:srgbClr val="FFFFFF"/>
                </a:solidFill>
                <a:latin typeface="Arial"/>
                <a:ea typeface="MS Mincho"/>
                <a:cs typeface="Arial"/>
              </a:rPr>
              <a:t>Any Question?</a:t>
            </a:r>
            <a:endParaRPr kumimoji="0" lang="en-US" sz="2800" b="1" i="0" u="none" strike="noStrike" kern="0" cap="none" spc="0" normalizeH="0" baseline="0" noProof="0" dirty="0" smtClean="0">
              <a:ln>
                <a:noFill/>
              </a:ln>
              <a:solidFill>
                <a:srgbClr val="FFFFFF"/>
              </a:solidFill>
              <a:effectLst/>
              <a:uLnTx/>
              <a:uFillTx/>
              <a:latin typeface="Arial"/>
              <a:ea typeface="MS Mincho"/>
              <a:cs typeface="Arial"/>
            </a:endParaRPr>
          </a:p>
          <a:p>
            <a:pPr marR="0" lvl="0" algn="ctr" defTabSz="914400" eaLnBrk="1" fontAlgn="auto" latinLnBrk="0" hangingPunct="1">
              <a:lnSpc>
                <a:spcPct val="100000"/>
              </a:lnSpc>
              <a:spcBef>
                <a:spcPts val="0"/>
              </a:spcBef>
              <a:spcAft>
                <a:spcPts val="0"/>
              </a:spcAft>
              <a:buClrTx/>
              <a:buSzTx/>
              <a:tabLst/>
              <a:defRPr/>
            </a:pPr>
            <a:endParaRPr kumimoji="0" lang="en-US" sz="2800" b="1" i="0" u="none" strike="noStrike" kern="0" cap="none" spc="0" normalizeH="0" baseline="0" noProof="0" dirty="0" smtClean="0">
              <a:ln>
                <a:noFill/>
              </a:ln>
              <a:solidFill>
                <a:srgbClr val="FFFFFF"/>
              </a:solidFill>
              <a:effectLst/>
              <a:uLnTx/>
              <a:uFillTx/>
              <a:latin typeface="Arial"/>
              <a:ea typeface="MS Mincho"/>
              <a:cs typeface="Arial"/>
            </a:endParaRPr>
          </a:p>
        </p:txBody>
      </p:sp>
    </p:spTree>
    <p:extLst>
      <p:ext uri="{BB962C8B-B14F-4D97-AF65-F5344CB8AC3E}">
        <p14:creationId xmlns:p14="http://schemas.microsoft.com/office/powerpoint/2010/main" val="42150198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571049555"/>
              </p:ext>
            </p:extLst>
          </p:nvPr>
        </p:nvGraphicFramePr>
        <p:xfrm>
          <a:off x="838200" y="228600"/>
          <a:ext cx="7924800" cy="5647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3581400" y="652046"/>
            <a:ext cx="2400300"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ctr">
              <a:defRPr sz="1600" b="1" i="0">
                <a:latin typeface="Times New Roman" charset="0"/>
                <a:ea typeface="Times New Roman" charset="0"/>
                <a:cs typeface="Times New Roman" charset="0"/>
              </a:defRPr>
            </a:lvl1pPr>
          </a:lstStyle>
          <a:p>
            <a:r>
              <a:rPr lang="en-US"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PG=PD + Ploss</a:t>
            </a:r>
          </a:p>
        </p:txBody>
      </p:sp>
      <p:sp>
        <p:nvSpPr>
          <p:cNvPr id="9" name="Rectangle 3"/>
          <p:cNvSpPr txBox="1"/>
          <p:nvPr/>
        </p:nvSpPr>
        <p:spPr>
          <a:xfrm>
            <a:off x="342900" y="1176012"/>
            <a:ext cx="245745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latin typeface="Times New Roman" charset="0"/>
                <a:ea typeface="Times New Roman" charset="0"/>
                <a:cs typeface="Times New Roman" charset="0"/>
              </a:rPr>
              <a:t>Renewables Generations</a:t>
            </a:r>
          </a:p>
          <a:p>
            <a:pPr algn="ctr"/>
            <a:r>
              <a:rPr lang="en-US" sz="1600" b="1" i="0" dirty="0" smtClean="0">
                <a:latin typeface="Times New Roman" charset="0"/>
                <a:ea typeface="Times New Roman" charset="0"/>
                <a:cs typeface="Times New Roman" charset="0"/>
              </a:rPr>
              <a:t>(Wind and Solar) </a:t>
            </a:r>
            <a:r>
              <a:rPr lang="en-US" sz="1600" b="1" dirty="0" smtClean="0">
                <a:latin typeface="Times New Roman" charset="0"/>
                <a:ea typeface="Times New Roman" charset="0"/>
                <a:cs typeface="Times New Roman" charset="0"/>
              </a:rPr>
              <a:t>are Too Variable</a:t>
            </a:r>
            <a:endParaRPr lang="en-US" sz="1600" b="1" dirty="0">
              <a:latin typeface="Times New Roman" charset="0"/>
              <a:ea typeface="Times New Roman" charset="0"/>
              <a:cs typeface="Times New Roman" charset="0"/>
            </a:endParaRPr>
          </a:p>
        </p:txBody>
      </p:sp>
      <p:sp>
        <p:nvSpPr>
          <p:cNvPr id="10" name="Rectangle 3"/>
          <p:cNvSpPr txBox="1"/>
          <p:nvPr/>
        </p:nvSpPr>
        <p:spPr>
          <a:xfrm>
            <a:off x="3543300" y="1195626"/>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smtClean="0">
                <a:latin typeface="Times New Roman" charset="0"/>
                <a:ea typeface="Times New Roman" charset="0"/>
                <a:cs typeface="Times New Roman" charset="0"/>
              </a:rPr>
              <a:t>High Efficiency and Large Energy Storage</a:t>
            </a:r>
            <a:endParaRPr lang="en-US" sz="1600" b="1" baseline="-25000" dirty="0">
              <a:latin typeface="Times New Roman" charset="0"/>
              <a:ea typeface="Times New Roman" charset="0"/>
              <a:cs typeface="Times New Roman" charset="0"/>
            </a:endParaRPr>
          </a:p>
          <a:p>
            <a:pPr algn="ctr"/>
            <a:r>
              <a:rPr lang="en-US" sz="1600" b="1" dirty="0" smtClean="0">
                <a:latin typeface="Times New Roman" charset="0"/>
                <a:ea typeface="Times New Roman" charset="0"/>
                <a:cs typeface="Times New Roman" charset="0"/>
              </a:rPr>
              <a:t>Still not Exist</a:t>
            </a:r>
            <a:endParaRPr lang="en-US" sz="1600" b="1" i="0" dirty="0" smtClean="0">
              <a:latin typeface="Times New Roman" charset="0"/>
              <a:ea typeface="Times New Roman" charset="0"/>
              <a:cs typeface="Times New Roman" charset="0"/>
            </a:endParaRPr>
          </a:p>
        </p:txBody>
      </p:sp>
      <p:pic>
        <p:nvPicPr>
          <p:cNvPr id="14" name="Picture 13"/>
          <p:cNvPicPr>
            <a:picLocks noChangeAspect="1"/>
          </p:cNvPicPr>
          <p:nvPr/>
        </p:nvPicPr>
        <p:blipFill>
          <a:blip r:embed="rId2" cstate="print"/>
          <a:stretch>
            <a:fillRect/>
          </a:stretch>
        </p:blipFill>
        <p:spPr>
          <a:xfrm>
            <a:off x="381000" y="2286000"/>
            <a:ext cx="2438400" cy="1981200"/>
          </a:xfrm>
          <a:prstGeom prst="rect">
            <a:avLst/>
          </a:prstGeom>
        </p:spPr>
      </p:pic>
      <p:pic>
        <p:nvPicPr>
          <p:cNvPr id="15" name="Picture 14"/>
          <p:cNvPicPr>
            <a:picLocks noChangeAspect="1"/>
          </p:cNvPicPr>
          <p:nvPr/>
        </p:nvPicPr>
        <p:blipFill>
          <a:blip r:embed="rId3" cstate="print"/>
          <a:stretch>
            <a:fillRect/>
          </a:stretch>
        </p:blipFill>
        <p:spPr>
          <a:xfrm>
            <a:off x="381000" y="4572000"/>
            <a:ext cx="2486526" cy="1524000"/>
          </a:xfrm>
          <a:prstGeom prst="rect">
            <a:avLst/>
          </a:prstGeom>
        </p:spPr>
      </p:pic>
      <p:pic>
        <p:nvPicPr>
          <p:cNvPr id="16" name="Picture 15"/>
          <p:cNvPicPr>
            <a:picLocks noChangeAspect="1"/>
          </p:cNvPicPr>
          <p:nvPr/>
        </p:nvPicPr>
        <p:blipFill>
          <a:blip r:embed="rId4" cstate="print"/>
          <a:stretch>
            <a:fillRect/>
          </a:stretch>
        </p:blipFill>
        <p:spPr>
          <a:xfrm>
            <a:off x="7010400" y="4038600"/>
            <a:ext cx="1501792" cy="1752600"/>
          </a:xfrm>
          <a:prstGeom prst="rect">
            <a:avLst/>
          </a:prstGeom>
        </p:spPr>
      </p:pic>
      <p:sp>
        <p:nvSpPr>
          <p:cNvPr id="17" name="Rectangle 3"/>
          <p:cNvSpPr txBox="1"/>
          <p:nvPr/>
        </p:nvSpPr>
        <p:spPr>
          <a:xfrm>
            <a:off x="6515100" y="1195626"/>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smtClean="0">
                <a:latin typeface="Times New Roman" charset="0"/>
                <a:ea typeface="Times New Roman" charset="0"/>
                <a:cs typeface="Times New Roman" charset="0"/>
              </a:rPr>
              <a:t>Reducing </a:t>
            </a:r>
          </a:p>
          <a:p>
            <a:pPr algn="ctr"/>
            <a:r>
              <a:rPr lang="en-US" sz="1600" b="1" i="0" dirty="0" smtClean="0">
                <a:latin typeface="Times New Roman" charset="0"/>
                <a:ea typeface="Times New Roman" charset="0"/>
                <a:cs typeface="Times New Roman" charset="0"/>
              </a:rPr>
              <a:t>Cost</a:t>
            </a:r>
          </a:p>
          <a:p>
            <a:pPr algn="ctr"/>
            <a:r>
              <a:rPr lang="en-US" sz="1600" b="1" dirty="0" smtClean="0">
                <a:latin typeface="Times New Roman" charset="0"/>
                <a:ea typeface="Times New Roman" charset="0"/>
                <a:cs typeface="Times New Roman" charset="0"/>
              </a:rPr>
              <a:t>and Pollution </a:t>
            </a:r>
            <a:endParaRPr lang="en-US" sz="1600" b="1" i="0" dirty="0" smtClean="0">
              <a:latin typeface="Times New Roman" charset="0"/>
              <a:ea typeface="Times New Roman" charset="0"/>
              <a:cs typeface="Times New Roman" charset="0"/>
            </a:endParaRPr>
          </a:p>
        </p:txBody>
      </p:sp>
      <p:pic>
        <p:nvPicPr>
          <p:cNvPr id="18" name="Picture 17"/>
          <p:cNvPicPr>
            <a:picLocks noChangeAspect="1"/>
          </p:cNvPicPr>
          <p:nvPr/>
        </p:nvPicPr>
        <p:blipFill>
          <a:blip r:embed="rId5" cstate="print"/>
          <a:stretch>
            <a:fillRect/>
          </a:stretch>
        </p:blipFill>
        <p:spPr>
          <a:xfrm>
            <a:off x="6991846" y="2380223"/>
            <a:ext cx="1542554" cy="1429777"/>
          </a:xfrm>
          <a:prstGeom prst="rect">
            <a:avLst/>
          </a:prstGeom>
        </p:spPr>
      </p:pic>
      <p:pic>
        <p:nvPicPr>
          <p:cNvPr id="20" name="Picture 19"/>
          <p:cNvPicPr>
            <a:picLocks noChangeAspect="1"/>
          </p:cNvPicPr>
          <p:nvPr/>
        </p:nvPicPr>
        <p:blipFill>
          <a:blip r:embed="rId6" cstate="print"/>
          <a:stretch>
            <a:fillRect/>
          </a:stretch>
        </p:blipFill>
        <p:spPr>
          <a:xfrm>
            <a:off x="3505200" y="2362200"/>
            <a:ext cx="2514600" cy="1981200"/>
          </a:xfrm>
          <a:prstGeom prst="rect">
            <a:avLst/>
          </a:prstGeom>
        </p:spPr>
      </p:pic>
      <p:pic>
        <p:nvPicPr>
          <p:cNvPr id="22" name="Picture 21"/>
          <p:cNvPicPr>
            <a:picLocks noChangeAspect="1"/>
          </p:cNvPicPr>
          <p:nvPr/>
        </p:nvPicPr>
        <p:blipFill rotWithShape="1">
          <a:blip r:embed="rId7" cstate="print"/>
          <a:srcRect b="13732"/>
          <a:stretch/>
        </p:blipFill>
        <p:spPr>
          <a:xfrm>
            <a:off x="3505200" y="4588584"/>
            <a:ext cx="2514600" cy="1583616"/>
          </a:xfrm>
          <a:prstGeom prst="rect">
            <a:avLst/>
          </a:prstGeom>
        </p:spPr>
      </p:pic>
      <p:grpSp>
        <p:nvGrpSpPr>
          <p:cNvPr id="19" name="Group 18"/>
          <p:cNvGrpSpPr/>
          <p:nvPr/>
        </p:nvGrpSpPr>
        <p:grpSpPr>
          <a:xfrm>
            <a:off x="152400" y="152400"/>
            <a:ext cx="2133599" cy="609600"/>
            <a:chOff x="3635" y="3045321"/>
            <a:chExt cx="2445490" cy="1055656"/>
          </a:xfrm>
        </p:grpSpPr>
        <p:sp>
          <p:nvSpPr>
            <p:cNvPr id="21" name="Rectangle 20"/>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23" name="Rectangle 22"/>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Solar Energy Forecasting </a:t>
              </a:r>
              <a:endParaRPr lang="en-US" sz="2000" b="1" i="0" kern="1200" dirty="0">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3834570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a:xfrm>
            <a:off x="152400" y="909935"/>
            <a:ext cx="8686801" cy="461665"/>
          </a:xfrm>
          <a:prstGeom prst="rect">
            <a:avLst/>
          </a:prstGeom>
          <a:noFill/>
          <a:ln>
            <a:noFill/>
          </a:ln>
        </p:spPr>
        <p:txBody>
          <a:bodyPr wrap="square">
            <a:spAutoFit/>
          </a:bodyPr>
          <a:lstStyle/>
          <a:p>
            <a:r>
              <a:rPr lang="en-US" sz="2400" b="1" i="0" dirty="0" smtClean="0">
                <a:solidFill>
                  <a:schemeClr val="bg1"/>
                </a:solidFill>
                <a:latin typeface="Times New Roman" charset="0"/>
                <a:ea typeface="Times New Roman" charset="0"/>
                <a:cs typeface="Times New Roman" charset="0"/>
              </a:rPr>
              <a:t>In Electricity Markets Operation:   </a:t>
            </a:r>
            <a:r>
              <a:rPr lang="en-US" sz="2400" b="1" i="0" dirty="0" smtClean="0">
                <a:solidFill>
                  <a:srgbClr val="FFFF00"/>
                </a:solidFill>
                <a:latin typeface="Times New Roman" charset="0"/>
                <a:ea typeface="Times New Roman" charset="0"/>
                <a:cs typeface="Times New Roman" charset="0"/>
              </a:rPr>
              <a:t>You Plan What You Forecast</a:t>
            </a:r>
            <a:endParaRPr lang="en-US" sz="2400" b="1" i="0" dirty="0">
              <a:solidFill>
                <a:srgbClr val="FFFF00"/>
              </a:solidFill>
              <a:latin typeface="Times New Roman" charset="0"/>
              <a:ea typeface="Times New Roman" charset="0"/>
              <a:cs typeface="Times New Roman" charset="0"/>
            </a:endParaRPr>
          </a:p>
        </p:txBody>
      </p:sp>
      <p:pic>
        <p:nvPicPr>
          <p:cNvPr id="5" name="Picture 4"/>
          <p:cNvPicPr>
            <a:picLocks noChangeAspect="1"/>
          </p:cNvPicPr>
          <p:nvPr/>
        </p:nvPicPr>
        <p:blipFill rotWithShape="1">
          <a:blip r:embed="rId2" cstate="print"/>
          <a:srcRect l="6241" t="2010" r="6645" b="26116"/>
          <a:stretch/>
        </p:blipFill>
        <p:spPr>
          <a:xfrm>
            <a:off x="304800" y="1475431"/>
            <a:ext cx="6099110" cy="4849169"/>
          </a:xfrm>
          <a:prstGeom prst="rect">
            <a:avLst/>
          </a:prstGeom>
        </p:spPr>
      </p:pic>
      <p:sp>
        <p:nvSpPr>
          <p:cNvPr id="7" name="Rectangle 6"/>
          <p:cNvSpPr/>
          <p:nvPr/>
        </p:nvSpPr>
        <p:spPr>
          <a:xfrm>
            <a:off x="7581900" y="152400"/>
            <a:ext cx="1485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smtClean="0">
                <a:latin typeface="Times New Roman" charset="0"/>
                <a:ea typeface="Times New Roman" charset="0"/>
                <a:cs typeface="Times New Roman" charset="0"/>
              </a:rPr>
              <a:t>Where F</a:t>
            </a:r>
            <a:r>
              <a:rPr lang="en-US" b="1" i="0" kern="1200" dirty="0" smtClean="0">
                <a:latin typeface="Times New Roman" charset="0"/>
                <a:ea typeface="Times New Roman" charset="0"/>
                <a:cs typeface="Times New Roman" charset="0"/>
              </a:rPr>
              <a:t>orecast</a:t>
            </a:r>
            <a:endParaRPr lang="en-US" b="1" i="0" kern="1200" dirty="0">
              <a:latin typeface="Times New Roman" charset="0"/>
              <a:ea typeface="Times New Roman" charset="0"/>
              <a:cs typeface="Times New Roman" charset="0"/>
            </a:endParaRPr>
          </a:p>
        </p:txBody>
      </p:sp>
      <p:grpSp>
        <p:nvGrpSpPr>
          <p:cNvPr id="13" name="Group 12"/>
          <p:cNvGrpSpPr/>
          <p:nvPr/>
        </p:nvGrpSpPr>
        <p:grpSpPr>
          <a:xfrm>
            <a:off x="152400" y="152400"/>
            <a:ext cx="2133599" cy="609600"/>
            <a:chOff x="3635" y="3045321"/>
            <a:chExt cx="2445490" cy="1055656"/>
          </a:xfrm>
        </p:grpSpPr>
        <p:sp>
          <p:nvSpPr>
            <p:cNvPr id="14" name="Rectangle 13"/>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15" name="Rectangle 14"/>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Solar Energy Forecasting </a:t>
              </a:r>
              <a:endParaRPr lang="en-US" sz="2000" b="1" i="0" kern="1200" dirty="0">
                <a:latin typeface="Times New Roman" charset="0"/>
                <a:ea typeface="Times New Roman" charset="0"/>
                <a:cs typeface="Times New Roman" charset="0"/>
              </a:endParaRPr>
            </a:p>
          </p:txBody>
        </p:sp>
      </p:grpSp>
      <p:pic>
        <p:nvPicPr>
          <p:cNvPr id="16" name="Picture 2"/>
          <p:cNvPicPr>
            <a:picLocks noChangeAspect="1" noChangeArrowheads="1"/>
          </p:cNvPicPr>
          <p:nvPr/>
        </p:nvPicPr>
        <p:blipFill>
          <a:blip r:embed="rId3" cstate="print"/>
          <a:srcRect/>
          <a:stretch>
            <a:fillRect/>
          </a:stretch>
        </p:blipFill>
        <p:spPr bwMode="auto">
          <a:xfrm>
            <a:off x="6477000" y="1447800"/>
            <a:ext cx="2609741" cy="2321245"/>
          </a:xfrm>
          <a:prstGeom prst="rect">
            <a:avLst/>
          </a:prstGeom>
          <a:noFill/>
          <a:ln w="9525">
            <a:noFill/>
            <a:miter lim="800000"/>
            <a:headEnd/>
            <a:tailEnd/>
          </a:ln>
        </p:spPr>
      </p:pic>
    </p:spTree>
    <p:extLst>
      <p:ext uri="{BB962C8B-B14F-4D97-AF65-F5344CB8AC3E}">
        <p14:creationId xmlns:p14="http://schemas.microsoft.com/office/powerpoint/2010/main" val="17361741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1" y="152400"/>
            <a:ext cx="1600200"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Forecasting </a:t>
              </a:r>
            </a:p>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a:t>
              </a:r>
              <a:endParaRPr lang="en-US" sz="2000" b="1" i="0" kern="1200" dirty="0">
                <a:latin typeface="Times New Roman" charset="0"/>
                <a:ea typeface="Times New Roman" charset="0"/>
                <a:cs typeface="Times New Roman" charset="0"/>
              </a:endParaRPr>
            </a:p>
          </p:txBody>
        </p:sp>
      </p:grpSp>
      <p:pic>
        <p:nvPicPr>
          <p:cNvPr id="8" name="Picture 7"/>
          <p:cNvPicPr>
            <a:picLocks noChangeAspect="1"/>
          </p:cNvPicPr>
          <p:nvPr/>
        </p:nvPicPr>
        <p:blipFill rotWithShape="1">
          <a:blip r:embed="rId2" cstate="print"/>
          <a:srcRect l="54626" t="3889" r="6640" b="49064"/>
          <a:stretch/>
        </p:blipFill>
        <p:spPr>
          <a:xfrm>
            <a:off x="132426" y="2949504"/>
            <a:ext cx="4515774" cy="2765496"/>
          </a:xfrm>
          <a:prstGeom prst="rect">
            <a:avLst/>
          </a:prstGeom>
        </p:spPr>
      </p:pic>
      <p:sp>
        <p:nvSpPr>
          <p:cNvPr id="15" name="Rectangle 14"/>
          <p:cNvSpPr/>
          <p:nvPr/>
        </p:nvSpPr>
        <p:spPr>
          <a:xfrm>
            <a:off x="172374" y="5695890"/>
            <a:ext cx="4191000" cy="400110"/>
          </a:xfrm>
          <a:prstGeom prst="rect">
            <a:avLst/>
          </a:prstGeom>
        </p:spPr>
        <p:txBody>
          <a:bodyPr wrap="square">
            <a:spAutoFit/>
          </a:bodyPr>
          <a:lstStyle/>
          <a:p>
            <a:pPr algn="ctr"/>
            <a:r>
              <a:rPr lang="en-US" sz="2000" dirty="0" smtClean="0">
                <a:solidFill>
                  <a:srgbClr val="FFFFFF"/>
                </a:solidFill>
                <a:latin typeface="Times New Roman"/>
                <a:cs typeface="Times New Roman"/>
              </a:rPr>
              <a:t>Statistical Approach Model </a:t>
            </a:r>
            <a:endParaRPr lang="en-US" dirty="0" smtClean="0">
              <a:solidFill>
                <a:srgbClr val="FFFFFF"/>
              </a:solidFill>
              <a:latin typeface="Times New Roman"/>
              <a:cs typeface="Times New Roman"/>
            </a:endParaRPr>
          </a:p>
        </p:txBody>
      </p:sp>
      <p:sp>
        <p:nvSpPr>
          <p:cNvPr id="26" name="Rectangle 25"/>
          <p:cNvSpPr/>
          <p:nvPr/>
        </p:nvSpPr>
        <p:spPr>
          <a:xfrm>
            <a:off x="172374" y="1066800"/>
            <a:ext cx="5161626" cy="1692771"/>
          </a:xfrm>
          <a:prstGeom prst="rect">
            <a:avLst/>
          </a:prstGeom>
        </p:spPr>
        <p:txBody>
          <a:bodyPr wrap="square">
            <a:spAutoFit/>
          </a:bodyPr>
          <a:lstStyle/>
          <a:p>
            <a:r>
              <a:rPr lang="en-US" sz="2400" b="1" dirty="0" smtClean="0">
                <a:solidFill>
                  <a:srgbClr val="FFFFFF"/>
                </a:solidFill>
                <a:latin typeface="Times New Roman"/>
                <a:cs typeface="Times New Roman"/>
              </a:rPr>
              <a:t>Main Steps of forecasting Modeling</a:t>
            </a:r>
          </a:p>
          <a:p>
            <a:r>
              <a:rPr lang="en-US" sz="2000" dirty="0" smtClean="0">
                <a:solidFill>
                  <a:srgbClr val="FFFFFF"/>
                </a:solidFill>
                <a:latin typeface="Times New Roman"/>
                <a:cs typeface="Times New Roman"/>
              </a:rPr>
              <a:t> </a:t>
            </a:r>
          </a:p>
          <a:p>
            <a:r>
              <a:rPr lang="en-US" sz="2000" dirty="0">
                <a:solidFill>
                  <a:srgbClr val="FFFFFF"/>
                </a:solidFill>
                <a:latin typeface="Times New Roman"/>
                <a:cs typeface="Times New Roman"/>
                <a:sym typeface="Wingdings"/>
              </a:rPr>
              <a:t></a:t>
            </a:r>
            <a:r>
              <a:rPr lang="en-US" sz="2000" dirty="0" smtClean="0">
                <a:solidFill>
                  <a:srgbClr val="FFFFFF"/>
                </a:solidFill>
                <a:latin typeface="Times New Roman"/>
                <a:cs typeface="Times New Roman"/>
              </a:rPr>
              <a:t>Training </a:t>
            </a:r>
          </a:p>
          <a:p>
            <a:r>
              <a:rPr lang="en-US" sz="2000" dirty="0" smtClean="0">
                <a:solidFill>
                  <a:srgbClr val="FFFFFF"/>
                </a:solidFill>
                <a:latin typeface="Times New Roman"/>
                <a:cs typeface="Times New Roman"/>
                <a:sym typeface="Wingdings"/>
              </a:rPr>
              <a:t>                  Validation </a:t>
            </a:r>
          </a:p>
          <a:p>
            <a:r>
              <a:rPr lang="en-US" sz="2000" dirty="0" smtClean="0">
                <a:solidFill>
                  <a:srgbClr val="FFFFFF"/>
                </a:solidFill>
                <a:latin typeface="Times New Roman"/>
                <a:cs typeface="Times New Roman"/>
                <a:sym typeface="Wingdings"/>
              </a:rPr>
              <a:t>                                       Testing</a:t>
            </a:r>
            <a:endParaRPr lang="en-US" sz="2000" dirty="0" smtClean="0">
              <a:solidFill>
                <a:srgbClr val="FFFFFF"/>
              </a:solidFill>
              <a:latin typeface="Times New Roman"/>
              <a:cs typeface="Times New Roman"/>
            </a:endParaRPr>
          </a:p>
        </p:txBody>
      </p:sp>
      <p:pic>
        <p:nvPicPr>
          <p:cNvPr id="14" name="Picture 2" descr="http://daotaocadcam.info/wp-content/uploads/2013/12/analysis_polyfit.gif"/>
          <p:cNvPicPr>
            <a:picLocks noChangeAspect="1" noChangeArrowheads="1"/>
          </p:cNvPicPr>
          <p:nvPr/>
        </p:nvPicPr>
        <p:blipFill>
          <a:blip r:embed="rId3" cstate="print"/>
          <a:srcRect/>
          <a:stretch>
            <a:fillRect/>
          </a:stretch>
        </p:blipFill>
        <p:spPr bwMode="auto">
          <a:xfrm>
            <a:off x="6019800" y="1346745"/>
            <a:ext cx="2514600" cy="1908736"/>
          </a:xfrm>
          <a:prstGeom prst="rect">
            <a:avLst/>
          </a:prstGeom>
          <a:noFill/>
        </p:spPr>
      </p:pic>
      <p:sp>
        <p:nvSpPr>
          <p:cNvPr id="17" name="Rectangle 16"/>
          <p:cNvSpPr/>
          <p:nvPr/>
        </p:nvSpPr>
        <p:spPr>
          <a:xfrm>
            <a:off x="6612393" y="914401"/>
            <a:ext cx="1769606" cy="461665"/>
          </a:xfrm>
          <a:prstGeom prst="rect">
            <a:avLst/>
          </a:prstGeom>
        </p:spPr>
        <p:txBody>
          <a:bodyPr wrap="square">
            <a:spAutoFit/>
          </a:bodyPr>
          <a:lstStyle/>
          <a:p>
            <a:r>
              <a:rPr lang="en-US" sz="2400" dirty="0" smtClean="0">
                <a:solidFill>
                  <a:schemeClr val="bg1"/>
                </a:solidFill>
                <a:latin typeface="Times New Roman"/>
                <a:cs typeface="Times New Roman"/>
              </a:rPr>
              <a:t>Regression</a:t>
            </a:r>
            <a:endParaRPr lang="en-US" sz="2400" dirty="0">
              <a:solidFill>
                <a:schemeClr val="bg1"/>
              </a:solidFill>
              <a:latin typeface="Times New Roman"/>
              <a:cs typeface="Times New Roman"/>
            </a:endParaRPr>
          </a:p>
        </p:txBody>
      </p:sp>
      <p:sp>
        <p:nvSpPr>
          <p:cNvPr id="18" name="Rectangle 17"/>
          <p:cNvSpPr/>
          <p:nvPr/>
        </p:nvSpPr>
        <p:spPr>
          <a:xfrm>
            <a:off x="6477543" y="3505201"/>
            <a:ext cx="1980656" cy="461665"/>
          </a:xfrm>
          <a:prstGeom prst="rect">
            <a:avLst/>
          </a:prstGeom>
        </p:spPr>
        <p:txBody>
          <a:bodyPr wrap="square">
            <a:spAutoFit/>
          </a:bodyPr>
          <a:lstStyle/>
          <a:p>
            <a:r>
              <a:rPr lang="en-US" sz="2400" dirty="0" smtClean="0">
                <a:solidFill>
                  <a:srgbClr val="FFFFFF"/>
                </a:solidFill>
                <a:latin typeface="Times New Roman"/>
                <a:cs typeface="Times New Roman"/>
              </a:rPr>
              <a:t>Extrapolation</a:t>
            </a:r>
            <a:endParaRPr lang="en-US" sz="2400" dirty="0">
              <a:solidFill>
                <a:srgbClr val="FFFFFF"/>
              </a:solidFill>
              <a:latin typeface="Times New Roman"/>
              <a:cs typeface="Times New Roman"/>
            </a:endParaRPr>
          </a:p>
        </p:txBody>
      </p:sp>
      <p:pic>
        <p:nvPicPr>
          <p:cNvPr id="19" name="Picture 2" descr="http://www.simafore.com/Portals/64283/images/timeseries-forecast-plots-in-R-resized-600.png"/>
          <p:cNvPicPr>
            <a:picLocks noChangeAspect="1" noChangeArrowheads="1"/>
          </p:cNvPicPr>
          <p:nvPr/>
        </p:nvPicPr>
        <p:blipFill>
          <a:blip r:embed="rId4" cstate="print"/>
          <a:srcRect r="8877"/>
          <a:stretch>
            <a:fillRect/>
          </a:stretch>
        </p:blipFill>
        <p:spPr bwMode="auto">
          <a:xfrm>
            <a:off x="6019800" y="3905251"/>
            <a:ext cx="2514600" cy="1885949"/>
          </a:xfrm>
          <a:prstGeom prst="rect">
            <a:avLst/>
          </a:prstGeom>
          <a:noFill/>
        </p:spPr>
      </p:pic>
    </p:spTree>
    <p:extLst>
      <p:ext uri="{BB962C8B-B14F-4D97-AF65-F5344CB8AC3E}">
        <p14:creationId xmlns:p14="http://schemas.microsoft.com/office/powerpoint/2010/main" val="10690759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1" y="152400"/>
            <a:ext cx="1600200"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Forecasting </a:t>
              </a:r>
            </a:p>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a:t>
              </a:r>
              <a:endParaRPr lang="en-US" sz="2000" b="1" i="0" kern="1200" dirty="0">
                <a:latin typeface="Times New Roman" charset="0"/>
                <a:ea typeface="Times New Roman" charset="0"/>
                <a:cs typeface="Times New Roman" charset="0"/>
              </a:endParaRPr>
            </a:p>
          </p:txBody>
        </p:sp>
      </p:grpSp>
      <p:graphicFrame>
        <p:nvGraphicFramePr>
          <p:cNvPr id="17" name="Diagram 16"/>
          <p:cNvGraphicFramePr/>
          <p:nvPr>
            <p:extLst>
              <p:ext uri="{D42A27DB-BD31-4B8C-83A1-F6EECF244321}">
                <p14:modId xmlns:p14="http://schemas.microsoft.com/office/powerpoint/2010/main" val="2767139563"/>
              </p:ext>
            </p:extLst>
          </p:nvPr>
        </p:nvGraphicFramePr>
        <p:xfrm>
          <a:off x="685800" y="2743200"/>
          <a:ext cx="7848600" cy="1447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7"/>
          <p:cNvSpPr/>
          <p:nvPr/>
        </p:nvSpPr>
        <p:spPr>
          <a:xfrm>
            <a:off x="2438400" y="4157246"/>
            <a:ext cx="4168028" cy="338554"/>
          </a:xfrm>
          <a:prstGeom prst="rect">
            <a:avLst/>
          </a:prstGeom>
        </p:spPr>
        <p:txBody>
          <a:bodyPr wrap="none">
            <a:spAutoFit/>
          </a:bodyPr>
          <a:lstStyle/>
          <a:p>
            <a:r>
              <a:rPr lang="en-US" sz="1600" dirty="0" smtClean="0">
                <a:solidFill>
                  <a:srgbClr val="FFFFFF"/>
                </a:solidFill>
                <a:latin typeface="Times New Roman"/>
                <a:cs typeface="Times New Roman"/>
              </a:rPr>
              <a:t>Flowchart of Solar Forecasting Modeling Stages</a:t>
            </a:r>
            <a:endParaRPr lang="en-US" sz="1600" dirty="0">
              <a:solidFill>
                <a:srgbClr val="FFFFFF"/>
              </a:solidFill>
              <a:latin typeface="Times New Roman"/>
              <a:cs typeface="Times New Roman"/>
            </a:endParaRPr>
          </a:p>
        </p:txBody>
      </p:sp>
      <p:sp>
        <p:nvSpPr>
          <p:cNvPr id="3" name="Rectangle 2"/>
          <p:cNvSpPr/>
          <p:nvPr/>
        </p:nvSpPr>
        <p:spPr>
          <a:xfrm>
            <a:off x="0" y="1143000"/>
            <a:ext cx="9144000" cy="646331"/>
          </a:xfrm>
          <a:prstGeom prst="rect">
            <a:avLst/>
          </a:prstGeom>
        </p:spPr>
        <p:txBody>
          <a:bodyPr wrap="square">
            <a:spAutoFit/>
          </a:bodyPr>
          <a:lstStyle/>
          <a:p>
            <a:r>
              <a:rPr lang="en-US" b="1" dirty="0" smtClean="0">
                <a:solidFill>
                  <a:srgbClr val="FFFF00"/>
                </a:solidFill>
                <a:latin typeface="Arial" pitchFamily="34" charset="0"/>
                <a:cs typeface="Arial" pitchFamily="34" charset="0"/>
              </a:rPr>
              <a:t>The Model:  </a:t>
            </a:r>
            <a:r>
              <a:rPr lang="en-US" b="1" dirty="0" smtClean="0">
                <a:solidFill>
                  <a:schemeClr val="bg1"/>
                </a:solidFill>
                <a:latin typeface="Arial" pitchFamily="34" charset="0"/>
                <a:cs typeface="Arial" pitchFamily="34" charset="0"/>
              </a:rPr>
              <a:t>Multiple </a:t>
            </a:r>
            <a:r>
              <a:rPr lang="en-US" b="1" dirty="0">
                <a:solidFill>
                  <a:schemeClr val="bg1"/>
                </a:solidFill>
                <a:latin typeface="Arial" pitchFamily="34" charset="0"/>
                <a:cs typeface="Arial" pitchFamily="34" charset="0"/>
              </a:rPr>
              <a:t>Linear </a:t>
            </a:r>
            <a:r>
              <a:rPr lang="en-US" b="1" dirty="0" smtClean="0">
                <a:solidFill>
                  <a:schemeClr val="bg1"/>
                </a:solidFill>
                <a:latin typeface="Arial" pitchFamily="34" charset="0"/>
                <a:cs typeface="Arial" pitchFamily="34" charset="0"/>
              </a:rPr>
              <a:t>Regression (</a:t>
            </a:r>
            <a:r>
              <a:rPr lang="en-US" b="1" dirty="0">
                <a:solidFill>
                  <a:schemeClr val="bg1"/>
                </a:solidFill>
                <a:latin typeface="Arial" pitchFamily="34" charset="0"/>
                <a:cs typeface="Arial" pitchFamily="34" charset="0"/>
              </a:rPr>
              <a:t>MLR</a:t>
            </a:r>
            <a:r>
              <a:rPr lang="en-US" b="1" dirty="0" smtClean="0">
                <a:solidFill>
                  <a:schemeClr val="bg1"/>
                </a:solidFill>
                <a:latin typeface="Arial" pitchFamily="34" charset="0"/>
                <a:cs typeface="Arial" pitchFamily="34" charset="0"/>
              </a:rPr>
              <a:t>) Analysis </a:t>
            </a:r>
            <a:r>
              <a:rPr lang="en-US" dirty="0" smtClean="0">
                <a:solidFill>
                  <a:schemeClr val="bg1"/>
                </a:solidFill>
                <a:latin typeface="Arial" pitchFamily="34" charset="0"/>
                <a:cs typeface="Arial" pitchFamily="34" charset="0"/>
              </a:rPr>
              <a:t>for </a:t>
            </a:r>
            <a:r>
              <a:rPr lang="en-US" dirty="0">
                <a:solidFill>
                  <a:schemeClr val="bg1"/>
                </a:solidFill>
                <a:latin typeface="Arial" pitchFamily="34" charset="0"/>
                <a:cs typeface="Arial" pitchFamily="34" charset="0"/>
              </a:rPr>
              <a:t>Solar Power </a:t>
            </a:r>
            <a:r>
              <a:rPr lang="en-US" dirty="0" smtClean="0">
                <a:solidFill>
                  <a:schemeClr val="bg1"/>
                </a:solidFill>
                <a:latin typeface="Arial" pitchFamily="34" charset="0"/>
                <a:cs typeface="Arial" pitchFamily="34" charset="0"/>
              </a:rPr>
              <a:t>Probabilistic</a:t>
            </a:r>
          </a:p>
          <a:p>
            <a:r>
              <a:rPr lang="en-US" dirty="0">
                <a:solidFill>
                  <a:schemeClr val="bg1"/>
                </a:solidFill>
                <a:latin typeface="Arial" pitchFamily="34" charset="0"/>
                <a:cs typeface="Arial" pitchFamily="34" charset="0"/>
              </a:rPr>
              <a:t> </a:t>
            </a:r>
            <a:r>
              <a:rPr lang="en-US" dirty="0" smtClean="0">
                <a:solidFill>
                  <a:schemeClr val="bg1"/>
                </a:solidFill>
                <a:latin typeface="Arial" pitchFamily="34" charset="0"/>
                <a:cs typeface="Arial" pitchFamily="34" charset="0"/>
              </a:rPr>
              <a:t>                    Forecasts.</a:t>
            </a:r>
            <a:endParaRPr lang="en-US" dirty="0"/>
          </a:p>
        </p:txBody>
      </p:sp>
      <p:pic>
        <p:nvPicPr>
          <p:cNvPr id="20" name="Picture 19"/>
          <p:cNvPicPr>
            <a:picLocks noChangeAspect="1"/>
          </p:cNvPicPr>
          <p:nvPr/>
        </p:nvPicPr>
        <p:blipFill rotWithShape="1">
          <a:blip r:embed="rId7"/>
          <a:srcRect t="21419" b="18958"/>
          <a:stretch/>
        </p:blipFill>
        <p:spPr>
          <a:xfrm>
            <a:off x="2322988" y="2147966"/>
            <a:ext cx="4535012" cy="366634"/>
          </a:xfrm>
          <a:prstGeom prst="rect">
            <a:avLst/>
          </a:prstGeom>
        </p:spPr>
      </p:pic>
    </p:spTree>
    <p:extLst>
      <p:ext uri="{BB962C8B-B14F-4D97-AF65-F5344CB8AC3E}">
        <p14:creationId xmlns:p14="http://schemas.microsoft.com/office/powerpoint/2010/main" val="16752075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1" y="152400"/>
            <a:ext cx="1600200"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Forecasting </a:t>
              </a:r>
            </a:p>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a:t>
              </a:r>
              <a:endParaRPr lang="en-US" sz="2000" b="1" i="0" kern="1200" dirty="0">
                <a:latin typeface="Times New Roman" charset="0"/>
                <a:ea typeface="Times New Roman" charset="0"/>
                <a:cs typeface="Times New Roman" charset="0"/>
              </a:endParaRPr>
            </a:p>
          </p:txBody>
        </p:sp>
      </p:grpSp>
      <p:sp>
        <p:nvSpPr>
          <p:cNvPr id="9" name="Rectangle 8"/>
          <p:cNvSpPr/>
          <p:nvPr/>
        </p:nvSpPr>
        <p:spPr>
          <a:xfrm>
            <a:off x="7581900" y="152400"/>
            <a:ext cx="1485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smtClean="0">
                <a:latin typeface="Times New Roman" charset="0"/>
                <a:ea typeface="Times New Roman" charset="0"/>
                <a:cs typeface="Times New Roman" charset="0"/>
              </a:rPr>
              <a:t>Data Preparation</a:t>
            </a:r>
            <a:endParaRPr lang="en-US" b="1" i="0" kern="1200" dirty="0">
              <a:latin typeface="Times New Roman" charset="0"/>
              <a:ea typeface="Times New Roman" charset="0"/>
              <a:cs typeface="Times New Roman" charset="0"/>
            </a:endParaRPr>
          </a:p>
        </p:txBody>
      </p:sp>
      <p:graphicFrame>
        <p:nvGraphicFramePr>
          <p:cNvPr id="12" name="Diagram 11"/>
          <p:cNvGraphicFramePr/>
          <p:nvPr>
            <p:extLst>
              <p:ext uri="{D42A27DB-BD31-4B8C-83A1-F6EECF244321}">
                <p14:modId xmlns:p14="http://schemas.microsoft.com/office/powerpoint/2010/main" val="1249228605"/>
              </p:ext>
            </p:extLst>
          </p:nvPr>
        </p:nvGraphicFramePr>
        <p:xfrm>
          <a:off x="838200" y="685800"/>
          <a:ext cx="7696200" cy="1440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2362200" y="1905000"/>
            <a:ext cx="4572000" cy="369332"/>
          </a:xfrm>
          <a:prstGeom prst="rect">
            <a:avLst/>
          </a:prstGeom>
        </p:spPr>
        <p:txBody>
          <a:bodyPr>
            <a:spAutoFit/>
          </a:bodyPr>
          <a:lstStyle/>
          <a:p>
            <a:pPr algn="ctr"/>
            <a:r>
              <a:rPr lang="en-US" dirty="0">
                <a:solidFill>
                  <a:srgbClr val="FFFFFF"/>
                </a:solidFill>
                <a:latin typeface="Times New Roman"/>
                <a:cs typeface="Times New Roman"/>
              </a:rPr>
              <a:t>Flowchart of </a:t>
            </a:r>
            <a:r>
              <a:rPr lang="en-US" dirty="0" smtClean="0">
                <a:solidFill>
                  <a:srgbClr val="FFFFFF"/>
                </a:solidFill>
                <a:latin typeface="Times New Roman"/>
                <a:cs typeface="Times New Roman"/>
              </a:rPr>
              <a:t>Data Preparation</a:t>
            </a:r>
            <a:endParaRPr lang="en-US" dirty="0">
              <a:solidFill>
                <a:srgbClr val="FFFFFF"/>
              </a:solidFill>
              <a:latin typeface="Times New Roman"/>
              <a:cs typeface="Times New Roman"/>
            </a:endParaRPr>
          </a:p>
        </p:txBody>
      </p:sp>
      <p:grpSp>
        <p:nvGrpSpPr>
          <p:cNvPr id="3" name="Group 2"/>
          <p:cNvGrpSpPr/>
          <p:nvPr/>
        </p:nvGrpSpPr>
        <p:grpSpPr>
          <a:xfrm>
            <a:off x="457200" y="3276600"/>
            <a:ext cx="7860824" cy="2623810"/>
            <a:chOff x="381000" y="2667000"/>
            <a:chExt cx="7860824" cy="2623810"/>
          </a:xfrm>
        </p:grpSpPr>
        <p:grpSp>
          <p:nvGrpSpPr>
            <p:cNvPr id="16" name="Group 15"/>
            <p:cNvGrpSpPr/>
            <p:nvPr/>
          </p:nvGrpSpPr>
          <p:grpSpPr>
            <a:xfrm>
              <a:off x="840755" y="2667000"/>
              <a:ext cx="7401069" cy="2612142"/>
              <a:chOff x="1328523" y="1446849"/>
              <a:chExt cx="7401069" cy="2612142"/>
            </a:xfrm>
          </p:grpSpPr>
          <p:pic>
            <p:nvPicPr>
              <p:cNvPr id="17" name="Picture 16"/>
              <p:cNvPicPr>
                <a:picLocks noChangeAspect="1"/>
              </p:cNvPicPr>
              <p:nvPr/>
            </p:nvPicPr>
            <p:blipFill>
              <a:blip r:embed="rId7"/>
              <a:stretch>
                <a:fillRect/>
              </a:stretch>
            </p:blipFill>
            <p:spPr>
              <a:xfrm>
                <a:off x="1328523" y="1475280"/>
                <a:ext cx="3063041" cy="2292504"/>
              </a:xfrm>
              <a:prstGeom prst="rect">
                <a:avLst/>
              </a:prstGeom>
            </p:spPr>
          </p:pic>
          <p:sp>
            <p:nvSpPr>
              <p:cNvPr id="19" name="Rectangle 18"/>
              <p:cNvSpPr/>
              <p:nvPr/>
            </p:nvSpPr>
            <p:spPr>
              <a:xfrm>
                <a:off x="5364568" y="3797381"/>
                <a:ext cx="3365024" cy="261610"/>
              </a:xfrm>
              <a:prstGeom prst="rect">
                <a:avLst/>
              </a:prstGeom>
              <a:noFill/>
            </p:spPr>
            <p:txBody>
              <a:bodyPr wrap="none">
                <a:spAutoFit/>
              </a:bodyPr>
              <a:lstStyle/>
              <a:p>
                <a:r>
                  <a:rPr lang="en-US" sz="1100" dirty="0" smtClean="0">
                    <a:solidFill>
                      <a:srgbClr val="FFFFFF"/>
                    </a:solidFill>
                    <a:latin typeface="Times New Roman"/>
                    <a:cs typeface="Times New Roman"/>
                  </a:rPr>
                  <a:t>169.128 (SSRD) W/m</a:t>
                </a:r>
                <a:r>
                  <a:rPr lang="en-US" sz="1100" baseline="30000" dirty="0" smtClean="0">
                    <a:solidFill>
                      <a:srgbClr val="FFFFFF"/>
                    </a:solidFill>
                    <a:latin typeface="Times New Roman"/>
                    <a:cs typeface="Times New Roman"/>
                  </a:rPr>
                  <a:t>2</a:t>
                </a:r>
                <a:r>
                  <a:rPr lang="en-US" sz="1100" dirty="0" smtClean="0">
                    <a:solidFill>
                      <a:srgbClr val="FFFFFF"/>
                    </a:solidFill>
                    <a:latin typeface="Times New Roman"/>
                    <a:cs typeface="Times New Roman"/>
                  </a:rPr>
                  <a:t>  </a:t>
                </a:r>
                <a:r>
                  <a:rPr lang="en-US" sz="1100" b="1" dirty="0" smtClean="0">
                    <a:solidFill>
                      <a:srgbClr val="FFFFFF"/>
                    </a:solidFill>
                    <a:latin typeface="Times New Roman"/>
                    <a:cs typeface="Times New Roman"/>
                  </a:rPr>
                  <a:t>Average Value (for each hour) </a:t>
                </a:r>
                <a:endParaRPr lang="en-US" sz="1100" b="1" dirty="0">
                  <a:solidFill>
                    <a:srgbClr val="FFFFFF"/>
                  </a:solidFill>
                  <a:latin typeface="Times New Roman"/>
                  <a:cs typeface="Times New Roman"/>
                </a:endParaRPr>
              </a:p>
            </p:txBody>
          </p:sp>
          <p:sp>
            <p:nvSpPr>
              <p:cNvPr id="20" name="Right Arrow 19"/>
              <p:cNvSpPr/>
              <p:nvPr/>
            </p:nvSpPr>
            <p:spPr>
              <a:xfrm>
                <a:off x="4571677" y="2356109"/>
                <a:ext cx="488091" cy="3606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p:nvPr/>
            </p:nvPicPr>
            <p:blipFill>
              <a:blip r:embed="rId8">
                <a:extLst>
                  <a:ext uri="{28A0092B-C50C-407E-A947-70E740481C1C}">
                    <a14:useLocalDpi xmlns:a14="http://schemas.microsoft.com/office/drawing/2010/main" val="0"/>
                  </a:ext>
                </a:extLst>
              </a:blip>
              <a:srcRect/>
              <a:stretch>
                <a:fillRect/>
              </a:stretch>
            </p:blipFill>
            <p:spPr bwMode="auto">
              <a:xfrm>
                <a:off x="5315992" y="1446849"/>
                <a:ext cx="3401376" cy="2350531"/>
              </a:xfrm>
              <a:prstGeom prst="rect">
                <a:avLst/>
              </a:prstGeom>
              <a:noFill/>
              <a:ln>
                <a:noFill/>
              </a:ln>
            </p:spPr>
          </p:pic>
        </p:grpSp>
        <p:sp>
          <p:nvSpPr>
            <p:cNvPr id="23" name="Rectangle 22"/>
            <p:cNvSpPr/>
            <p:nvPr/>
          </p:nvSpPr>
          <p:spPr>
            <a:xfrm>
              <a:off x="381000" y="5029200"/>
              <a:ext cx="4083169" cy="261610"/>
            </a:xfrm>
            <a:prstGeom prst="rect">
              <a:avLst/>
            </a:prstGeom>
            <a:noFill/>
          </p:spPr>
          <p:txBody>
            <a:bodyPr wrap="none">
              <a:spAutoFit/>
            </a:bodyPr>
            <a:lstStyle/>
            <a:p>
              <a:r>
                <a:rPr lang="en-US" sz="1100" dirty="0" smtClean="0">
                  <a:solidFill>
                    <a:srgbClr val="FFFFFF"/>
                  </a:solidFill>
                  <a:latin typeface="Times New Roman"/>
                  <a:cs typeface="Times New Roman"/>
                </a:rPr>
                <a:t>169.128 (SSRD) J/m</a:t>
              </a:r>
              <a:r>
                <a:rPr lang="en-US" sz="1100" baseline="30000" dirty="0" smtClean="0">
                  <a:solidFill>
                    <a:srgbClr val="FFFFFF"/>
                  </a:solidFill>
                  <a:latin typeface="Times New Roman"/>
                  <a:cs typeface="Times New Roman"/>
                </a:rPr>
                <a:t>2</a:t>
              </a:r>
              <a:r>
                <a:rPr lang="en-US" sz="1100" dirty="0" smtClean="0">
                  <a:solidFill>
                    <a:srgbClr val="FFFFFF"/>
                  </a:solidFill>
                  <a:latin typeface="Times New Roman"/>
                  <a:cs typeface="Times New Roman"/>
                </a:rPr>
                <a:t>  Accumulated field Value (for all day hours) </a:t>
              </a:r>
              <a:endParaRPr lang="en-US" sz="1100" dirty="0">
                <a:solidFill>
                  <a:srgbClr val="FFFFFF"/>
                </a:solidFill>
                <a:latin typeface="Times New Roman"/>
                <a:cs typeface="Times New Roman"/>
              </a:endParaRPr>
            </a:p>
          </p:txBody>
        </p:sp>
      </p:grpSp>
      <p:sp>
        <p:nvSpPr>
          <p:cNvPr id="2" name="Rectangle 1"/>
          <p:cNvSpPr/>
          <p:nvPr/>
        </p:nvSpPr>
        <p:spPr>
          <a:xfrm>
            <a:off x="2895600" y="2667000"/>
            <a:ext cx="5791200" cy="369332"/>
          </a:xfrm>
          <a:prstGeom prst="rect">
            <a:avLst/>
          </a:prstGeom>
        </p:spPr>
        <p:txBody>
          <a:bodyPr wrap="square">
            <a:spAutoFit/>
          </a:bodyPr>
          <a:lstStyle/>
          <a:p>
            <a:r>
              <a:rPr lang="en-US" dirty="0">
                <a:solidFill>
                  <a:srgbClr val="FFFFFF"/>
                </a:solidFill>
                <a:latin typeface="Times New Roman"/>
                <a:cs typeface="Times New Roman"/>
              </a:rPr>
              <a:t>Solar Power vs. Surface Solar Irradiance Down (SSRD) </a:t>
            </a:r>
          </a:p>
        </p:txBody>
      </p:sp>
      <p:pic>
        <p:nvPicPr>
          <p:cNvPr id="22" name="Picture 21"/>
          <p:cNvPicPr/>
          <p:nvPr/>
        </p:nvPicPr>
        <p:blipFill rotWithShape="1">
          <a:blip r:embed="rId9">
            <a:extLst>
              <a:ext uri="{28A0092B-C50C-407E-A947-70E740481C1C}">
                <a14:useLocalDpi xmlns:a14="http://schemas.microsoft.com/office/drawing/2010/main" val="0"/>
              </a:ext>
            </a:extLst>
          </a:blip>
          <a:srcRect l="21388" t="36211" r="20109"/>
          <a:stretch/>
        </p:blipFill>
        <p:spPr bwMode="auto">
          <a:xfrm>
            <a:off x="367476" y="2492306"/>
            <a:ext cx="2451924" cy="631894"/>
          </a:xfrm>
          <a:prstGeom prst="rect">
            <a:avLst/>
          </a:prstGeom>
          <a:noFill/>
        </p:spPr>
      </p:pic>
    </p:spTree>
    <p:extLst>
      <p:ext uri="{BB962C8B-B14F-4D97-AF65-F5344CB8AC3E}">
        <p14:creationId xmlns:p14="http://schemas.microsoft.com/office/powerpoint/2010/main" val="4205905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1" y="152400"/>
            <a:ext cx="1600200"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Forecasting </a:t>
              </a:r>
            </a:p>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a:t>
              </a:r>
              <a:endParaRPr lang="en-US" sz="2000" b="1" i="0" kern="1200" dirty="0">
                <a:latin typeface="Times New Roman" charset="0"/>
                <a:ea typeface="Times New Roman" charset="0"/>
                <a:cs typeface="Times New Roman" charset="0"/>
              </a:endParaRPr>
            </a:p>
          </p:txBody>
        </p:sp>
      </p:grpSp>
      <p:sp>
        <p:nvSpPr>
          <p:cNvPr id="9" name="Rectangle 8"/>
          <p:cNvSpPr/>
          <p:nvPr/>
        </p:nvSpPr>
        <p:spPr>
          <a:xfrm>
            <a:off x="7581900" y="152400"/>
            <a:ext cx="1485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smtClean="0">
                <a:latin typeface="Times New Roman" charset="0"/>
                <a:ea typeface="Times New Roman" charset="0"/>
                <a:cs typeface="Times New Roman" charset="0"/>
              </a:rPr>
              <a:t>Data Preparation</a:t>
            </a:r>
            <a:endParaRPr lang="en-US" b="1" i="0" kern="1200" dirty="0">
              <a:latin typeface="Times New Roman" charset="0"/>
              <a:ea typeface="Times New Roman" charset="0"/>
              <a:cs typeface="Times New Roman" charset="0"/>
            </a:endParaRPr>
          </a:p>
        </p:txBody>
      </p:sp>
      <p:graphicFrame>
        <p:nvGraphicFramePr>
          <p:cNvPr id="12" name="Diagram 11"/>
          <p:cNvGraphicFramePr/>
          <p:nvPr>
            <p:extLst>
              <p:ext uri="{D42A27DB-BD31-4B8C-83A1-F6EECF244321}">
                <p14:modId xmlns:p14="http://schemas.microsoft.com/office/powerpoint/2010/main" val="3083234417"/>
              </p:ext>
            </p:extLst>
          </p:nvPr>
        </p:nvGraphicFramePr>
        <p:xfrm>
          <a:off x="838200" y="685800"/>
          <a:ext cx="7696200" cy="1440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2362200" y="1905000"/>
            <a:ext cx="4572000" cy="369332"/>
          </a:xfrm>
          <a:prstGeom prst="rect">
            <a:avLst/>
          </a:prstGeom>
        </p:spPr>
        <p:txBody>
          <a:bodyPr>
            <a:spAutoFit/>
          </a:bodyPr>
          <a:lstStyle/>
          <a:p>
            <a:pPr algn="ctr"/>
            <a:r>
              <a:rPr lang="en-US" dirty="0">
                <a:solidFill>
                  <a:srgbClr val="FFFFFF"/>
                </a:solidFill>
                <a:latin typeface="Times New Roman"/>
                <a:cs typeface="Times New Roman"/>
              </a:rPr>
              <a:t>Flowchart of </a:t>
            </a:r>
            <a:r>
              <a:rPr lang="en-US" dirty="0" smtClean="0">
                <a:solidFill>
                  <a:srgbClr val="FFFFFF"/>
                </a:solidFill>
                <a:latin typeface="Times New Roman"/>
                <a:cs typeface="Times New Roman"/>
              </a:rPr>
              <a:t>Data Preparation</a:t>
            </a:r>
            <a:endParaRPr lang="en-US" dirty="0">
              <a:solidFill>
                <a:srgbClr val="FFFFFF"/>
              </a:solidFill>
              <a:latin typeface="Times New Roman"/>
              <a:cs typeface="Times New Roman"/>
            </a:endParaRPr>
          </a:p>
        </p:txBody>
      </p:sp>
      <p:pic>
        <p:nvPicPr>
          <p:cNvPr id="18" name="Picture 17" descr="img0.png"/>
          <p:cNvPicPr/>
          <p:nvPr/>
        </p:nvPicPr>
        <p:blipFill>
          <a:blip r:embed="rId7">
            <a:extLst>
              <a:ext uri="{28A0092B-C50C-407E-A947-70E740481C1C}">
                <a14:useLocalDpi xmlns:a14="http://schemas.microsoft.com/office/drawing/2010/main" val="0"/>
              </a:ext>
            </a:extLst>
          </a:blip>
          <a:srcRect l="2144" t="2190" r="3493" b="2518"/>
          <a:stretch>
            <a:fillRect/>
          </a:stretch>
        </p:blipFill>
        <p:spPr bwMode="auto">
          <a:xfrm>
            <a:off x="838200" y="2438400"/>
            <a:ext cx="4572000" cy="3352800"/>
          </a:xfrm>
          <a:prstGeom prst="rect">
            <a:avLst/>
          </a:prstGeom>
          <a:noFill/>
          <a:ln>
            <a:noFill/>
          </a:ln>
        </p:spPr>
      </p:pic>
      <p:sp>
        <p:nvSpPr>
          <p:cNvPr id="8" name="Rectangle 7"/>
          <p:cNvSpPr/>
          <p:nvPr/>
        </p:nvSpPr>
        <p:spPr>
          <a:xfrm>
            <a:off x="533400" y="5791200"/>
            <a:ext cx="5867400" cy="369332"/>
          </a:xfrm>
          <a:prstGeom prst="rect">
            <a:avLst/>
          </a:prstGeom>
        </p:spPr>
        <p:txBody>
          <a:bodyPr wrap="square">
            <a:spAutoFit/>
          </a:bodyPr>
          <a:lstStyle/>
          <a:p>
            <a:pPr algn="ctr"/>
            <a:r>
              <a:rPr lang="en-US" dirty="0">
                <a:solidFill>
                  <a:srgbClr val="FFFFFF"/>
                </a:solidFill>
                <a:latin typeface="Times New Roman"/>
                <a:ea typeface="MS Mincho"/>
              </a:rPr>
              <a:t>The order of most effective variable for solar power forecast </a:t>
            </a:r>
            <a:endParaRPr lang="en-US" dirty="0">
              <a:solidFill>
                <a:srgbClr val="FFFFFF"/>
              </a:solidFill>
            </a:endParaRPr>
          </a:p>
        </p:txBody>
      </p:sp>
    </p:spTree>
    <p:extLst>
      <p:ext uri="{BB962C8B-B14F-4D97-AF65-F5344CB8AC3E}">
        <p14:creationId xmlns:p14="http://schemas.microsoft.com/office/powerpoint/2010/main" val="22022228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401" y="152400"/>
            <a:ext cx="1600200" cy="609600"/>
            <a:chOff x="3635" y="3045321"/>
            <a:chExt cx="2445490" cy="1055656"/>
          </a:xfrm>
        </p:grpSpPr>
        <p:sp>
          <p:nvSpPr>
            <p:cNvPr id="6" name="Rectangle 5"/>
            <p:cNvSpPr/>
            <p:nvPr/>
          </p:nvSpPr>
          <p:spPr>
            <a:xfrm>
              <a:off x="3635" y="3045321"/>
              <a:ext cx="2445490" cy="1055656"/>
            </a:xfrm>
            <a:prstGeom prst="rect">
              <a:avLst/>
            </a:prstGeom>
          </p:spPr>
          <p:style>
            <a:lnRef idx="0">
              <a:schemeClr val="dk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2">
                <a:hueOff val="0"/>
                <a:satOff val="0"/>
                <a:lumOff val="0"/>
                <a:alphaOff val="0"/>
              </a:schemeClr>
            </a:fontRef>
          </p:style>
        </p:sp>
        <p:sp>
          <p:nvSpPr>
            <p:cNvPr id="7" name="Rectangle 6"/>
            <p:cNvSpPr/>
            <p:nvPr/>
          </p:nvSpPr>
          <p:spPr>
            <a:xfrm>
              <a:off x="3635" y="3045321"/>
              <a:ext cx="2445490" cy="10556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Forecasting </a:t>
              </a:r>
            </a:p>
            <a:p>
              <a:pPr lvl="0" algn="ctr" defTabSz="889000">
                <a:lnSpc>
                  <a:spcPct val="90000"/>
                </a:lnSpc>
                <a:spcBef>
                  <a:spcPct val="0"/>
                </a:spcBef>
                <a:spcAft>
                  <a:spcPct val="35000"/>
                </a:spcAft>
              </a:pPr>
              <a:r>
                <a:rPr lang="en-US" sz="2000" b="1" i="0" kern="1200" dirty="0" smtClean="0">
                  <a:latin typeface="Times New Roman" charset="0"/>
                  <a:ea typeface="Times New Roman" charset="0"/>
                  <a:cs typeface="Times New Roman" charset="0"/>
                </a:rPr>
                <a:t>Model </a:t>
              </a:r>
              <a:endParaRPr lang="en-US" sz="2000" b="1" i="0" kern="1200" dirty="0">
                <a:latin typeface="Times New Roman" charset="0"/>
                <a:ea typeface="Times New Roman" charset="0"/>
                <a:cs typeface="Times New Roman" charset="0"/>
              </a:endParaRPr>
            </a:p>
          </p:txBody>
        </p:sp>
      </p:grpSp>
      <p:graphicFrame>
        <p:nvGraphicFramePr>
          <p:cNvPr id="18" name="Diagram 17"/>
          <p:cNvGraphicFramePr/>
          <p:nvPr>
            <p:extLst>
              <p:ext uri="{D42A27DB-BD31-4B8C-83A1-F6EECF244321}">
                <p14:modId xmlns:p14="http://schemas.microsoft.com/office/powerpoint/2010/main" val="246548535"/>
              </p:ext>
            </p:extLst>
          </p:nvPr>
        </p:nvGraphicFramePr>
        <p:xfrm>
          <a:off x="685800" y="1143000"/>
          <a:ext cx="8382000" cy="1231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1828800" y="2590800"/>
            <a:ext cx="5492194" cy="338554"/>
          </a:xfrm>
          <a:prstGeom prst="rect">
            <a:avLst/>
          </a:prstGeom>
        </p:spPr>
        <p:txBody>
          <a:bodyPr wrap="square">
            <a:spAutoFit/>
          </a:bodyPr>
          <a:lstStyle/>
          <a:p>
            <a:pPr algn="ctr"/>
            <a:r>
              <a:rPr lang="en-US" sz="1600" dirty="0">
                <a:solidFill>
                  <a:srgbClr val="FFFFFF"/>
                </a:solidFill>
                <a:latin typeface="Times New Roman"/>
                <a:cs typeface="Times New Roman"/>
              </a:rPr>
              <a:t>Flowchart of Solar Forecasting </a:t>
            </a:r>
            <a:r>
              <a:rPr lang="en-US" sz="1600" dirty="0" smtClean="0">
                <a:solidFill>
                  <a:srgbClr val="FFFFFF"/>
                </a:solidFill>
                <a:latin typeface="Times New Roman"/>
                <a:cs typeface="Times New Roman"/>
              </a:rPr>
              <a:t>Model Building Steps</a:t>
            </a:r>
            <a:endParaRPr lang="en-US" sz="1600" dirty="0">
              <a:solidFill>
                <a:srgbClr val="FFFFFF"/>
              </a:solidFill>
              <a:latin typeface="Times New Roman"/>
              <a:cs typeface="Times New Roman"/>
            </a:endParaRPr>
          </a:p>
        </p:txBody>
      </p:sp>
      <p:pic>
        <p:nvPicPr>
          <p:cNvPr id="20" name="Picture 19"/>
          <p:cNvPicPr>
            <a:picLocks noChangeAspect="1"/>
          </p:cNvPicPr>
          <p:nvPr/>
        </p:nvPicPr>
        <p:blipFill>
          <a:blip r:embed="rId7"/>
          <a:stretch>
            <a:fillRect/>
          </a:stretch>
        </p:blipFill>
        <p:spPr>
          <a:xfrm>
            <a:off x="228601" y="3048000"/>
            <a:ext cx="5714999" cy="3429000"/>
          </a:xfrm>
          <a:prstGeom prst="rect">
            <a:avLst/>
          </a:prstGeom>
        </p:spPr>
      </p:pic>
      <p:pic>
        <p:nvPicPr>
          <p:cNvPr id="21" name="Picture 20"/>
          <p:cNvPicPr>
            <a:picLocks noChangeAspect="1"/>
          </p:cNvPicPr>
          <p:nvPr/>
        </p:nvPicPr>
        <p:blipFill rotWithShape="1">
          <a:blip r:embed="rId8"/>
          <a:srcRect b="14567"/>
          <a:stretch/>
        </p:blipFill>
        <p:spPr>
          <a:xfrm>
            <a:off x="7086600" y="3223195"/>
            <a:ext cx="1123876" cy="1577405"/>
          </a:xfrm>
          <a:prstGeom prst="rect">
            <a:avLst/>
          </a:prstGeom>
        </p:spPr>
      </p:pic>
      <p:sp>
        <p:nvSpPr>
          <p:cNvPr id="22" name="Rectangle 21"/>
          <p:cNvSpPr/>
          <p:nvPr/>
        </p:nvSpPr>
        <p:spPr>
          <a:xfrm>
            <a:off x="6629400" y="4800600"/>
            <a:ext cx="2209800" cy="584776"/>
          </a:xfrm>
          <a:prstGeom prst="rect">
            <a:avLst/>
          </a:prstGeom>
        </p:spPr>
        <p:txBody>
          <a:bodyPr wrap="square">
            <a:spAutoFit/>
          </a:bodyPr>
          <a:lstStyle/>
          <a:p>
            <a:pPr algn="ctr"/>
            <a:r>
              <a:rPr lang="en-US" sz="1600" dirty="0" smtClean="0">
                <a:solidFill>
                  <a:srgbClr val="FFFFFF"/>
                </a:solidFill>
                <a:latin typeface="Times New Roman"/>
                <a:cs typeface="Times New Roman"/>
              </a:rPr>
              <a:t>The model has been built in SAS</a:t>
            </a:r>
            <a:endParaRPr lang="en-US" sz="1600" dirty="0">
              <a:solidFill>
                <a:srgbClr val="FFFFFF"/>
              </a:solidFill>
              <a:latin typeface="Times New Roman"/>
              <a:cs typeface="Times New Roman"/>
            </a:endParaRPr>
          </a:p>
        </p:txBody>
      </p:sp>
    </p:spTree>
    <p:extLst>
      <p:ext uri="{BB962C8B-B14F-4D97-AF65-F5344CB8AC3E}">
        <p14:creationId xmlns:p14="http://schemas.microsoft.com/office/powerpoint/2010/main" val="42273119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E_template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COE_template01.potx</Template>
  <TotalTime>607</TotalTime>
  <Words>502</Words>
  <Application>Microsoft Macintosh PowerPoint</Application>
  <PresentationFormat>On-screen Show (4:3)</PresentationFormat>
  <Paragraphs>109</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COE_template01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UNC Charlotte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Information &amp; Technology Services</dc:creator>
  <cp:lastModifiedBy>Mohamed Abuella</cp:lastModifiedBy>
  <cp:revision>82</cp:revision>
  <dcterms:created xsi:type="dcterms:W3CDTF">2009-01-13T19:17:11Z</dcterms:created>
  <dcterms:modified xsi:type="dcterms:W3CDTF">2015-04-09T18:33:06Z</dcterms:modified>
</cp:coreProperties>
</file>